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56" r:id="rId5"/>
    <p:sldId id="3441" r:id="rId6"/>
    <p:sldId id="260" r:id="rId7"/>
    <p:sldId id="3447" r:id="rId8"/>
    <p:sldId id="3443" r:id="rId9"/>
    <p:sldId id="3444" r:id="rId10"/>
    <p:sldId id="282" r:id="rId11"/>
    <p:sldId id="3446" r:id="rId12"/>
    <p:sldId id="267" r:id="rId13"/>
    <p:sldId id="262" r:id="rId14"/>
    <p:sldId id="3440" r:id="rId15"/>
    <p:sldId id="3438" r:id="rId16"/>
    <p:sldId id="3439" r:id="rId17"/>
    <p:sldId id="264" r:id="rId18"/>
    <p:sldId id="278" r:id="rId19"/>
    <p:sldId id="279" r:id="rId20"/>
    <p:sldId id="3433" r:id="rId21"/>
    <p:sldId id="3431" r:id="rId22"/>
    <p:sldId id="3437" r:id="rId23"/>
    <p:sldId id="3432" r:id="rId24"/>
    <p:sldId id="269" r:id="rId25"/>
    <p:sldId id="3427" r:id="rId26"/>
    <p:sldId id="3435" r:id="rId27"/>
    <p:sldId id="280" r:id="rId28"/>
    <p:sldId id="268" r:id="rId29"/>
    <p:sldId id="281" r:id="rId30"/>
    <p:sldId id="3423" r:id="rId31"/>
    <p:sldId id="3430" r:id="rId32"/>
    <p:sldId id="3429" r:id="rId33"/>
    <p:sldId id="263" r:id="rId34"/>
    <p:sldId id="259" r:id="rId35"/>
    <p:sldId id="3434" r:id="rId36"/>
    <p:sldId id="3426" r:id="rId37"/>
    <p:sldId id="3436" r:id="rId38"/>
    <p:sldId id="342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50" y="10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11077218238659"/>
          <c:y val="0.14136783889739646"/>
          <c:w val="0.76982519099247071"/>
          <c:h val="0.7443841751387290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Initial Revenue Projection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F07-46F5-9DDA-0CF977A81F1B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F07-46F5-9DDA-0CF977A81F1B}"/>
              </c:ext>
            </c:extLst>
          </c:dPt>
          <c:dPt>
            <c:idx val="2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F07-46F5-9DDA-0CF977A81F1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F07-46F5-9DDA-0CF977A81F1B}"/>
              </c:ext>
            </c:extLst>
          </c:dPt>
          <c:dPt>
            <c:idx val="4"/>
            <c:bubble3D val="0"/>
            <c:spPr>
              <a:solidFill>
                <a:schemeClr val="tx2">
                  <a:lumMod val="90000"/>
                  <a:lumOff val="1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F07-46F5-9DDA-0CF977A81F1B}"/>
              </c:ext>
            </c:extLst>
          </c:dPt>
          <c:dPt>
            <c:idx val="5"/>
            <c:bubble3D val="0"/>
            <c:spPr>
              <a:solidFill>
                <a:schemeClr val="tx2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F07-46F5-9DDA-0CF977A81F1B}"/>
              </c:ext>
            </c:extLst>
          </c:dPt>
          <c:dPt>
            <c:idx val="6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F07-46F5-9DDA-0CF977A81F1B}"/>
              </c:ext>
            </c:extLst>
          </c:dPt>
          <c:dPt>
            <c:idx val="7"/>
            <c:bubble3D val="0"/>
            <c:spPr>
              <a:solidFill>
                <a:schemeClr val="tx2">
                  <a:lumMod val="25000"/>
                  <a:lumOff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F07-46F5-9DDA-0CF977A81F1B}"/>
              </c:ext>
            </c:extLst>
          </c:dPt>
          <c:dPt>
            <c:idx val="8"/>
            <c:bubble3D val="0"/>
            <c:spPr>
              <a:solidFill>
                <a:schemeClr val="tx2">
                  <a:lumMod val="10000"/>
                  <a:lumOff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2F07-46F5-9DDA-0CF977A81F1B}"/>
              </c:ext>
            </c:extLst>
          </c:dPt>
          <c:dLbls>
            <c:dLbl>
              <c:idx val="2"/>
              <c:layout>
                <c:manualLayout>
                  <c:x val="-1.9602299694466519E-2"/>
                  <c:y val="9.9809600481323996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F07-46F5-9DDA-0CF977A81F1B}"/>
                </c:ext>
              </c:extLst>
            </c:dLbl>
            <c:dLbl>
              <c:idx val="3"/>
              <c:layout>
                <c:manualLayout>
                  <c:x val="6.93058176503909E-2"/>
                  <c:y val="-6.4412303662929908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F07-46F5-9DDA-0CF977A81F1B}"/>
                </c:ext>
              </c:extLst>
            </c:dLbl>
            <c:dLbl>
              <c:idx val="4"/>
              <c:layout>
                <c:manualLayout>
                  <c:x val="2.0788727597233967E-2"/>
                  <c:y val="1.016994485007072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F07-46F5-9DDA-0CF977A81F1B}"/>
                </c:ext>
              </c:extLst>
            </c:dLbl>
            <c:dLbl>
              <c:idx val="7"/>
              <c:layout>
                <c:manualLayout>
                  <c:x val="-9.9793181883583836E-3"/>
                  <c:y val="-3.8859332579351904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F07-46F5-9DDA-0CF977A81F1B}"/>
                </c:ext>
              </c:extLst>
            </c:dLbl>
            <c:dLbl>
              <c:idx val="8"/>
              <c:layout>
                <c:manualLayout>
                  <c:x val="-1.9067804562510244E-2"/>
                  <c:y val="2.711985293352192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F07-46F5-9DDA-0CF977A81F1B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Res 1</c:v>
                </c:pt>
                <c:pt idx="1">
                  <c:v>Res 2</c:v>
                </c:pt>
                <c:pt idx="2">
                  <c:v>Res 3</c:v>
                </c:pt>
                <c:pt idx="3">
                  <c:v>Com 1</c:v>
                </c:pt>
                <c:pt idx="4">
                  <c:v>Com 2</c:v>
                </c:pt>
                <c:pt idx="5">
                  <c:v>Com 3</c:v>
                </c:pt>
                <c:pt idx="6">
                  <c:v>Com 4</c:v>
                </c:pt>
                <c:pt idx="7">
                  <c:v>Com 5</c:v>
                </c:pt>
                <c:pt idx="8">
                  <c:v>Com 6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65073.600000000006</c:v>
                </c:pt>
                <c:pt idx="1">
                  <c:v>365712</c:v>
                </c:pt>
                <c:pt idx="2">
                  <c:v>683930.39999999991</c:v>
                </c:pt>
                <c:pt idx="3">
                  <c:v>93960</c:v>
                </c:pt>
                <c:pt idx="4">
                  <c:v>110760</c:v>
                </c:pt>
                <c:pt idx="5">
                  <c:v>210240</c:v>
                </c:pt>
                <c:pt idx="6">
                  <c:v>197812.80000000002</c:v>
                </c:pt>
                <c:pt idx="7">
                  <c:v>345576</c:v>
                </c:pt>
                <c:pt idx="8">
                  <c:v>161040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DB-4754-8103-CEE6FB04BBCA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Sheet1!$A$2:$A$10</c:f>
              <c:strCache>
                <c:ptCount val="9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C1</c:v>
                </c:pt>
                <c:pt idx="4">
                  <c:v>C2</c:v>
                </c:pt>
                <c:pt idx="5">
                  <c:v>C3</c:v>
                </c:pt>
                <c:pt idx="6">
                  <c:v>C4</c:v>
                </c:pt>
                <c:pt idx="7">
                  <c:v>C5</c:v>
                </c:pt>
                <c:pt idx="8">
                  <c:v>C6</c:v>
                </c:pt>
              </c:strCache>
            </c:strRef>
          </c:cat>
          <c:val>
            <c:numRef>
              <c:f>Sheet1!$B$2:$B$10</c:f>
              <c:numCache>
                <c:formatCode>_(* #,##0_);_(* \(#,##0\);_(* "-"??_);_(@_)</c:formatCode>
                <c:ptCount val="9"/>
                <c:pt idx="0">
                  <c:v>4519</c:v>
                </c:pt>
                <c:pt idx="1">
                  <c:v>15238</c:v>
                </c:pt>
                <c:pt idx="2">
                  <c:v>16763</c:v>
                </c:pt>
                <c:pt idx="3">
                  <c:v>1350</c:v>
                </c:pt>
                <c:pt idx="4">
                  <c:v>710</c:v>
                </c:pt>
                <c:pt idx="5">
                  <c:v>584</c:v>
                </c:pt>
                <c:pt idx="6">
                  <c:v>241</c:v>
                </c:pt>
                <c:pt idx="7">
                  <c:v>187</c:v>
                </c:pt>
                <c:pt idx="8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E1-429F-B0C6-DB941537F9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Sheet1!$A$2:$A$10</c:f>
              <c:strCache>
                <c:ptCount val="9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C1</c:v>
                </c:pt>
                <c:pt idx="4">
                  <c:v>C2</c:v>
                </c:pt>
                <c:pt idx="5">
                  <c:v>C3</c:v>
                </c:pt>
                <c:pt idx="6">
                  <c:v>C4</c:v>
                </c:pt>
                <c:pt idx="7">
                  <c:v>C5</c:v>
                </c:pt>
                <c:pt idx="8">
                  <c:v>C6</c:v>
                </c:pt>
              </c:strCache>
            </c:strRef>
          </c:cat>
          <c:val>
            <c:numRef>
              <c:f>Sheet1!$C$2:$C$10</c:f>
              <c:numCache>
                <c:formatCode>_(* #,##0_);_(* \(#,##0\);_(* "-"??_);_(@_)</c:formatCode>
                <c:ptCount val="9"/>
                <c:pt idx="0">
                  <c:v>3171</c:v>
                </c:pt>
                <c:pt idx="1">
                  <c:v>12487</c:v>
                </c:pt>
                <c:pt idx="2">
                  <c:v>24240</c:v>
                </c:pt>
                <c:pt idx="3">
                  <c:v>646</c:v>
                </c:pt>
                <c:pt idx="4">
                  <c:v>690</c:v>
                </c:pt>
                <c:pt idx="5">
                  <c:v>773</c:v>
                </c:pt>
                <c:pt idx="6">
                  <c:v>383</c:v>
                </c:pt>
                <c:pt idx="7">
                  <c:v>262</c:v>
                </c:pt>
                <c:pt idx="8">
                  <c:v>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E1-429F-B0C6-DB941537F9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52261936"/>
        <c:axId val="1652264816"/>
        <c:axId val="0"/>
      </c:bar3DChart>
      <c:catAx>
        <c:axId val="165226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2264816"/>
        <c:crosses val="autoZero"/>
        <c:auto val="1"/>
        <c:lblAlgn val="ctr"/>
        <c:lblOffset val="100"/>
        <c:noMultiLvlLbl val="0"/>
      </c:catAx>
      <c:valAx>
        <c:axId val="1652264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2261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Sheet1!$A$2:$A$10</c:f>
              <c:strCache>
                <c:ptCount val="9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C1</c:v>
                </c:pt>
                <c:pt idx="4">
                  <c:v>C2</c:v>
                </c:pt>
                <c:pt idx="5">
                  <c:v>C3</c:v>
                </c:pt>
                <c:pt idx="6">
                  <c:v>C4</c:v>
                </c:pt>
                <c:pt idx="7">
                  <c:v>C5</c:v>
                </c:pt>
                <c:pt idx="8">
                  <c:v>C6</c:v>
                </c:pt>
              </c:strCache>
            </c:strRef>
          </c:cat>
          <c:val>
            <c:numRef>
              <c:f>Sheet1!$B$2:$B$10</c:f>
              <c:numCache>
                <c:formatCode>_(* #,##0_);_(* \(#,##0\);_(* "-"??_);_(@_)</c:formatCode>
                <c:ptCount val="9"/>
                <c:pt idx="0">
                  <c:v>65073.600000000006</c:v>
                </c:pt>
                <c:pt idx="1">
                  <c:v>365712</c:v>
                </c:pt>
                <c:pt idx="2">
                  <c:v>683930.39999999991</c:v>
                </c:pt>
                <c:pt idx="3">
                  <c:v>93960</c:v>
                </c:pt>
                <c:pt idx="4">
                  <c:v>110760</c:v>
                </c:pt>
                <c:pt idx="5">
                  <c:v>210240</c:v>
                </c:pt>
                <c:pt idx="6">
                  <c:v>197812.80000000002</c:v>
                </c:pt>
                <c:pt idx="7">
                  <c:v>345576</c:v>
                </c:pt>
                <c:pt idx="8">
                  <c:v>161040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E1-429F-B0C6-DB941537F9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Sheet1!$A$2:$A$10</c:f>
              <c:strCache>
                <c:ptCount val="9"/>
                <c:pt idx="0">
                  <c:v>R1</c:v>
                </c:pt>
                <c:pt idx="1">
                  <c:v>R2</c:v>
                </c:pt>
                <c:pt idx="2">
                  <c:v>R3</c:v>
                </c:pt>
                <c:pt idx="3">
                  <c:v>C1</c:v>
                </c:pt>
                <c:pt idx="4">
                  <c:v>C2</c:v>
                </c:pt>
                <c:pt idx="5">
                  <c:v>C3</c:v>
                </c:pt>
                <c:pt idx="6">
                  <c:v>C4</c:v>
                </c:pt>
                <c:pt idx="7">
                  <c:v>C5</c:v>
                </c:pt>
                <c:pt idx="8">
                  <c:v>C6</c:v>
                </c:pt>
              </c:strCache>
            </c:strRef>
          </c:cat>
          <c:val>
            <c:numRef>
              <c:f>Sheet1!$C$2:$C$10</c:f>
              <c:numCache>
                <c:formatCode>_(* #,##0_);_(* \(#,##0\);_(* "-"??_);_(@_)</c:formatCode>
                <c:ptCount val="9"/>
                <c:pt idx="0">
                  <c:v>45662.399999999994</c:v>
                </c:pt>
                <c:pt idx="1">
                  <c:v>299688</c:v>
                </c:pt>
                <c:pt idx="2">
                  <c:v>988992</c:v>
                </c:pt>
                <c:pt idx="3">
                  <c:v>44961.599999999999</c:v>
                </c:pt>
                <c:pt idx="4">
                  <c:v>107640</c:v>
                </c:pt>
                <c:pt idx="5">
                  <c:v>278280</c:v>
                </c:pt>
                <c:pt idx="6">
                  <c:v>314366.40000000002</c:v>
                </c:pt>
                <c:pt idx="7">
                  <c:v>484176</c:v>
                </c:pt>
                <c:pt idx="8">
                  <c:v>374880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E1-429F-B0C6-DB941537F9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52261936"/>
        <c:axId val="1652264816"/>
        <c:axId val="0"/>
      </c:bar3DChart>
      <c:catAx>
        <c:axId val="165226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2264816"/>
        <c:crosses val="autoZero"/>
        <c:auto val="1"/>
        <c:lblAlgn val="ctr"/>
        <c:lblOffset val="100"/>
        <c:noMultiLvlLbl val="0"/>
      </c:catAx>
      <c:valAx>
        <c:axId val="1652264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2261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76099081364828"/>
          <c:y val="3.2604480580552125E-2"/>
          <c:w val="0.81532234251968505"/>
          <c:h val="0.65336286028309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A0A-43D3-BAF6-F53FFA648A3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A0A-43D3-BAF6-F53FFA648A3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233-4260-8184-10B48EE5CE6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30F-400B-A4BB-CFC85A402A3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233-4260-8184-10B48EE5CE6B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30F-400B-A4BB-CFC85A402A3B}"/>
              </c:ext>
            </c:extLst>
          </c:dPt>
          <c:cat>
            <c:strRef>
              <c:f>Sheet1!$A$2:$A$14</c:f>
              <c:strCache>
                <c:ptCount val="12"/>
                <c:pt idx="0">
                  <c:v>Midland (Current)</c:v>
                </c:pt>
                <c:pt idx="1">
                  <c:v>Odessa</c:v>
                </c:pt>
                <c:pt idx="2">
                  <c:v>Abilene</c:v>
                </c:pt>
                <c:pt idx="3">
                  <c:v>San Angelo</c:v>
                </c:pt>
                <c:pt idx="4">
                  <c:v>Option 1</c:v>
                </c:pt>
                <c:pt idx="5">
                  <c:v>Richardson</c:v>
                </c:pt>
                <c:pt idx="6">
                  <c:v>Denton</c:v>
                </c:pt>
                <c:pt idx="7">
                  <c:v>Option 2</c:v>
                </c:pt>
                <c:pt idx="8">
                  <c:v>Mesquite</c:v>
                </c:pt>
                <c:pt idx="9">
                  <c:v>College Station</c:v>
                </c:pt>
                <c:pt idx="10">
                  <c:v>Lubbock</c:v>
                </c:pt>
                <c:pt idx="11">
                  <c:v>Round Rock</c:v>
                </c:pt>
              </c:strCache>
            </c:strRef>
          </c:cat>
          <c:val>
            <c:numRef>
              <c:f>Sheet1!$B$2:$B$14</c:f>
              <c:numCache>
                <c:formatCode>_("$"* #,##0.00_);_("$"* \(#,##0.00\);_("$"* "-"??_);_(@_)</c:formatCode>
                <c:ptCount val="13"/>
                <c:pt idx="0">
                  <c:v>2</c:v>
                </c:pt>
                <c:pt idx="1">
                  <c:v>2.15</c:v>
                </c:pt>
                <c:pt idx="2">
                  <c:v>4.16</c:v>
                </c:pt>
                <c:pt idx="3">
                  <c:v>4.16</c:v>
                </c:pt>
                <c:pt idx="4">
                  <c:v>4.9000000000000004</c:v>
                </c:pt>
                <c:pt idx="5">
                  <c:v>5.25</c:v>
                </c:pt>
                <c:pt idx="6">
                  <c:v>5.45</c:v>
                </c:pt>
                <c:pt idx="7">
                  <c:v>5.85</c:v>
                </c:pt>
                <c:pt idx="8">
                  <c:v>6</c:v>
                </c:pt>
                <c:pt idx="9">
                  <c:v>6</c:v>
                </c:pt>
                <c:pt idx="10">
                  <c:v>6.7</c:v>
                </c:pt>
                <c:pt idx="11">
                  <c:v>6.75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A0A-43D3-BAF6-F53FFA648A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6679008"/>
        <c:axId val="246683328"/>
      </c:barChart>
      <c:catAx>
        <c:axId val="24667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683328"/>
        <c:crosses val="autoZero"/>
        <c:auto val="1"/>
        <c:lblAlgn val="ctr"/>
        <c:lblOffset val="100"/>
        <c:noMultiLvlLbl val="0"/>
      </c:catAx>
      <c:valAx>
        <c:axId val="246683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679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30265748031497"/>
          <c:y val="2.964709695124744E-2"/>
          <c:w val="0.85078067585301842"/>
          <c:h val="0.654218751623795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FBD-4157-A7F3-62CDAA9A5EBD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FBD-4157-A7F3-62CDAA9A5EBD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FBD-4157-A7F3-62CDAA9A5EBD}"/>
              </c:ext>
            </c:extLst>
          </c:dPt>
          <c:cat>
            <c:strRef>
              <c:f>Sheet1!$A$2:$A$13</c:f>
              <c:strCache>
                <c:ptCount val="12"/>
                <c:pt idx="0">
                  <c:v>Abilene</c:v>
                </c:pt>
                <c:pt idx="1">
                  <c:v>Odessa</c:v>
                </c:pt>
                <c:pt idx="2">
                  <c:v>Midland (Current)</c:v>
                </c:pt>
                <c:pt idx="3">
                  <c:v>San Angelo</c:v>
                </c:pt>
                <c:pt idx="4">
                  <c:v>Richardson</c:v>
                </c:pt>
                <c:pt idx="5">
                  <c:v>Mesquite</c:v>
                </c:pt>
                <c:pt idx="6">
                  <c:v>Denton</c:v>
                </c:pt>
                <c:pt idx="7">
                  <c:v>Round Rock</c:v>
                </c:pt>
                <c:pt idx="8">
                  <c:v>College Station</c:v>
                </c:pt>
                <c:pt idx="9">
                  <c:v>Option 1</c:v>
                </c:pt>
                <c:pt idx="10">
                  <c:v>Lubbock</c:v>
                </c:pt>
                <c:pt idx="11">
                  <c:v>Option 2</c:v>
                </c:pt>
              </c:strCache>
            </c:strRef>
          </c:cat>
          <c:val>
            <c:numRef>
              <c:f>Sheet1!$B$2:$B$13</c:f>
              <c:numCache>
                <c:formatCode>_("$"* #,##0.00_);_("$"* \(#,##0.00\);_("$"* "-"??_);_(@_)</c:formatCode>
                <c:ptCount val="12"/>
                <c:pt idx="0">
                  <c:v>21.5</c:v>
                </c:pt>
                <c:pt idx="1">
                  <c:v>24.5</c:v>
                </c:pt>
                <c:pt idx="2">
                  <c:v>30</c:v>
                </c:pt>
                <c:pt idx="3">
                  <c:v>30</c:v>
                </c:pt>
                <c:pt idx="4">
                  <c:v>36.75</c:v>
                </c:pt>
                <c:pt idx="5">
                  <c:v>37.5</c:v>
                </c:pt>
                <c:pt idx="6">
                  <c:v>46.5</c:v>
                </c:pt>
                <c:pt idx="7">
                  <c:v>46.75</c:v>
                </c:pt>
                <c:pt idx="8">
                  <c:v>61.25</c:v>
                </c:pt>
                <c:pt idx="9">
                  <c:v>73.5</c:v>
                </c:pt>
                <c:pt idx="10">
                  <c:v>85.35</c:v>
                </c:pt>
                <c:pt idx="11">
                  <c:v>87.75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FBD-4157-A7F3-62CDAA9A5E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4718960"/>
        <c:axId val="654702640"/>
      </c:barChart>
      <c:catAx>
        <c:axId val="65471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4702640"/>
        <c:crosses val="autoZero"/>
        <c:auto val="1"/>
        <c:lblAlgn val="ctr"/>
        <c:lblOffset val="100"/>
        <c:noMultiLvlLbl val="0"/>
      </c:catAx>
      <c:valAx>
        <c:axId val="654702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4718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76099081364828"/>
          <c:y val="3.2604480580552125E-2"/>
          <c:w val="0.81532234251968505"/>
          <c:h val="0.65336286028309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A0A-43D3-BAF6-F53FFA648A3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4FF-4283-AB18-C7A926593F5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233-4260-8184-10B48EE5CE6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233-4260-8184-10B48EE5CE6B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4FF-4283-AB18-C7A926593F5C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4FF-4283-AB18-C7A926593F5C}"/>
              </c:ext>
            </c:extLst>
          </c:dPt>
          <c:cat>
            <c:strRef>
              <c:f>Sheet1!$A$2:$A$13</c:f>
              <c:strCache>
                <c:ptCount val="12"/>
                <c:pt idx="0">
                  <c:v>Abilene </c:v>
                </c:pt>
                <c:pt idx="1">
                  <c:v>Odessa </c:v>
                </c:pt>
                <c:pt idx="2">
                  <c:v>Midland (Current)</c:v>
                </c:pt>
                <c:pt idx="3">
                  <c:v>San Angelo </c:v>
                </c:pt>
                <c:pt idx="4">
                  <c:v>Richardson </c:v>
                </c:pt>
                <c:pt idx="5">
                  <c:v>Mesquite </c:v>
                </c:pt>
                <c:pt idx="6">
                  <c:v>Denton </c:v>
                </c:pt>
                <c:pt idx="7">
                  <c:v>Round Rock </c:v>
                </c:pt>
                <c:pt idx="8">
                  <c:v>College Station </c:v>
                </c:pt>
                <c:pt idx="9">
                  <c:v>Option 1 </c:v>
                </c:pt>
                <c:pt idx="10">
                  <c:v>Lubbock </c:v>
                </c:pt>
                <c:pt idx="11">
                  <c:v>Option 2 </c:v>
                </c:pt>
              </c:strCache>
            </c:strRef>
          </c:cat>
          <c:val>
            <c:numRef>
              <c:f>Sheet1!$B$2:$B$13</c:f>
              <c:numCache>
                <c:formatCode>_("$"* #,##0.00_);_("$"* \(#,##0.00\);_("$"* "-"??_);_(@_)</c:formatCode>
                <c:ptCount val="12"/>
                <c:pt idx="0">
                  <c:v>4.16</c:v>
                </c:pt>
                <c:pt idx="1">
                  <c:v>2.15</c:v>
                </c:pt>
                <c:pt idx="2">
                  <c:v>2</c:v>
                </c:pt>
                <c:pt idx="3">
                  <c:v>4.16</c:v>
                </c:pt>
                <c:pt idx="4">
                  <c:v>5.25</c:v>
                </c:pt>
                <c:pt idx="5">
                  <c:v>6</c:v>
                </c:pt>
                <c:pt idx="6">
                  <c:v>5.45</c:v>
                </c:pt>
                <c:pt idx="7">
                  <c:v>6.75</c:v>
                </c:pt>
                <c:pt idx="8">
                  <c:v>6</c:v>
                </c:pt>
                <c:pt idx="9">
                  <c:v>4.9000000000000004</c:v>
                </c:pt>
                <c:pt idx="10">
                  <c:v>6.7</c:v>
                </c:pt>
                <c:pt idx="11">
                  <c:v>5.85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A0A-43D3-BAF6-F53FFA648A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C84A-4CB5-BE59-E5C098B40FD2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C84A-4CB5-BE59-E5C098B40FD2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C84A-4CB5-BE59-E5C098B40FD2}"/>
              </c:ext>
            </c:extLst>
          </c:dPt>
          <c:cat>
            <c:strRef>
              <c:f>Sheet1!$A$2:$A$13</c:f>
              <c:strCache>
                <c:ptCount val="12"/>
                <c:pt idx="0">
                  <c:v>Abilene </c:v>
                </c:pt>
                <c:pt idx="1">
                  <c:v>Odessa </c:v>
                </c:pt>
                <c:pt idx="2">
                  <c:v>Midland (Current)</c:v>
                </c:pt>
                <c:pt idx="3">
                  <c:v>San Angelo </c:v>
                </c:pt>
                <c:pt idx="4">
                  <c:v>Richardson </c:v>
                </c:pt>
                <c:pt idx="5">
                  <c:v>Mesquite </c:v>
                </c:pt>
                <c:pt idx="6">
                  <c:v>Denton </c:v>
                </c:pt>
                <c:pt idx="7">
                  <c:v>Round Rock </c:v>
                </c:pt>
                <c:pt idx="8">
                  <c:v>College Station </c:v>
                </c:pt>
                <c:pt idx="9">
                  <c:v>Option 1 </c:v>
                </c:pt>
                <c:pt idx="10">
                  <c:v>Lubbock </c:v>
                </c:pt>
                <c:pt idx="11">
                  <c:v>Option 2 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21.5</c:v>
                </c:pt>
                <c:pt idx="1">
                  <c:v>24.5</c:v>
                </c:pt>
                <c:pt idx="2">
                  <c:v>30</c:v>
                </c:pt>
                <c:pt idx="3">
                  <c:v>30</c:v>
                </c:pt>
                <c:pt idx="4">
                  <c:v>36.75</c:v>
                </c:pt>
                <c:pt idx="5">
                  <c:v>37.5</c:v>
                </c:pt>
                <c:pt idx="6">
                  <c:v>46.5</c:v>
                </c:pt>
                <c:pt idx="7">
                  <c:v>46.75</c:v>
                </c:pt>
                <c:pt idx="8">
                  <c:v>61.25</c:v>
                </c:pt>
                <c:pt idx="9">
                  <c:v>73.5</c:v>
                </c:pt>
                <c:pt idx="10">
                  <c:v>83.35</c:v>
                </c:pt>
                <c:pt idx="11">
                  <c:v>87.75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C84A-4CB5-BE59-E5C098B40F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6679008"/>
        <c:axId val="246683328"/>
      </c:barChart>
      <c:catAx>
        <c:axId val="24667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683328"/>
        <c:crosses val="autoZero"/>
        <c:auto val="1"/>
        <c:lblAlgn val="ctr"/>
        <c:lblOffset val="100"/>
        <c:noMultiLvlLbl val="0"/>
      </c:catAx>
      <c:valAx>
        <c:axId val="246683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679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76099081364828"/>
          <c:y val="3.2604480580552125E-2"/>
          <c:w val="0.81532234251968505"/>
          <c:h val="0.65336286028309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Residential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A0A-43D3-BAF6-F53FFA648A3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4CE-497B-8A0C-222288B5FE5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233-4260-8184-10B48EE5CE6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233-4260-8184-10B48EE5CE6B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4CE-497B-8A0C-222288B5FE50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4CE-497B-8A0C-222288B5FE50}"/>
              </c:ext>
            </c:extLst>
          </c:dPt>
          <c:cat>
            <c:strRef>
              <c:f>Sheet1!$A$2:$A$13</c:f>
              <c:strCache>
                <c:ptCount val="12"/>
                <c:pt idx="0">
                  <c:v>Abilene</c:v>
                </c:pt>
                <c:pt idx="1">
                  <c:v>Odessa</c:v>
                </c:pt>
                <c:pt idx="2">
                  <c:v>Midland (Current)</c:v>
                </c:pt>
                <c:pt idx="3">
                  <c:v>San Angelo</c:v>
                </c:pt>
                <c:pt idx="4">
                  <c:v>Richardson</c:v>
                </c:pt>
                <c:pt idx="5">
                  <c:v>Mesquite</c:v>
                </c:pt>
                <c:pt idx="6">
                  <c:v>Denton</c:v>
                </c:pt>
                <c:pt idx="7">
                  <c:v>Round Rock</c:v>
                </c:pt>
                <c:pt idx="8">
                  <c:v>College Station</c:v>
                </c:pt>
                <c:pt idx="9">
                  <c:v>Option 1</c:v>
                </c:pt>
                <c:pt idx="10">
                  <c:v>Lubbock</c:v>
                </c:pt>
                <c:pt idx="11">
                  <c:v>Option 2</c:v>
                </c:pt>
              </c:strCache>
            </c:strRef>
          </c:cat>
          <c:val>
            <c:numRef>
              <c:f>Sheet1!$B$2:$B$13</c:f>
              <c:numCache>
                <c:formatCode>_("$"* #,##0.00_);_("$"* \(#,##0.00\);_("$"* "-"??_);_(@_)</c:formatCode>
                <c:ptCount val="12"/>
                <c:pt idx="0">
                  <c:v>4.16</c:v>
                </c:pt>
                <c:pt idx="1">
                  <c:v>2.15</c:v>
                </c:pt>
                <c:pt idx="2">
                  <c:v>2</c:v>
                </c:pt>
                <c:pt idx="3">
                  <c:v>4.16</c:v>
                </c:pt>
                <c:pt idx="4">
                  <c:v>5.25</c:v>
                </c:pt>
                <c:pt idx="5">
                  <c:v>6</c:v>
                </c:pt>
                <c:pt idx="6">
                  <c:v>5.45</c:v>
                </c:pt>
                <c:pt idx="7">
                  <c:v>6.75</c:v>
                </c:pt>
                <c:pt idx="8">
                  <c:v>6</c:v>
                </c:pt>
                <c:pt idx="9">
                  <c:v>4.9000000000000004</c:v>
                </c:pt>
                <c:pt idx="10">
                  <c:v>6.7</c:v>
                </c:pt>
                <c:pt idx="11">
                  <c:v>5.85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A0A-43D3-BAF6-F53FFA648A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Commercial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DF4A-4FAF-BB4E-BBECF18C0324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DF4A-4FAF-BB4E-BBECF18C0324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DF4A-4FAF-BB4E-BBECF18C0324}"/>
              </c:ext>
            </c:extLst>
          </c:dPt>
          <c:cat>
            <c:strRef>
              <c:f>Sheet1!$A$2:$A$13</c:f>
              <c:strCache>
                <c:ptCount val="12"/>
                <c:pt idx="0">
                  <c:v>Abilene</c:v>
                </c:pt>
                <c:pt idx="1">
                  <c:v>Odessa</c:v>
                </c:pt>
                <c:pt idx="2">
                  <c:v>Midland (Current)</c:v>
                </c:pt>
                <c:pt idx="3">
                  <c:v>San Angelo</c:v>
                </c:pt>
                <c:pt idx="4">
                  <c:v>Richardson</c:v>
                </c:pt>
                <c:pt idx="5">
                  <c:v>Mesquite</c:v>
                </c:pt>
                <c:pt idx="6">
                  <c:v>Denton</c:v>
                </c:pt>
                <c:pt idx="7">
                  <c:v>Round Rock</c:v>
                </c:pt>
                <c:pt idx="8">
                  <c:v>College Station</c:v>
                </c:pt>
                <c:pt idx="9">
                  <c:v>Option 1</c:v>
                </c:pt>
                <c:pt idx="10">
                  <c:v>Lubbock</c:v>
                </c:pt>
                <c:pt idx="11">
                  <c:v>Option 2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21.5</c:v>
                </c:pt>
                <c:pt idx="1">
                  <c:v>24.5</c:v>
                </c:pt>
                <c:pt idx="2">
                  <c:v>30</c:v>
                </c:pt>
                <c:pt idx="3">
                  <c:v>30</c:v>
                </c:pt>
                <c:pt idx="4">
                  <c:v>36.75</c:v>
                </c:pt>
                <c:pt idx="5">
                  <c:v>37.5</c:v>
                </c:pt>
                <c:pt idx="6">
                  <c:v>46.5</c:v>
                </c:pt>
                <c:pt idx="7">
                  <c:v>46.75</c:v>
                </c:pt>
                <c:pt idx="8">
                  <c:v>61.25</c:v>
                </c:pt>
                <c:pt idx="9">
                  <c:v>73.5</c:v>
                </c:pt>
                <c:pt idx="10">
                  <c:v>83.35</c:v>
                </c:pt>
                <c:pt idx="11">
                  <c:v>87.75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F4A-4FAF-BB4E-BBECF18C03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46679008"/>
        <c:axId val="246683328"/>
      </c:barChart>
      <c:catAx>
        <c:axId val="24667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683328"/>
        <c:crosses val="autoZero"/>
        <c:auto val="1"/>
        <c:lblAlgn val="ctr"/>
        <c:lblOffset val="100"/>
        <c:noMultiLvlLbl val="0"/>
      </c:catAx>
      <c:valAx>
        <c:axId val="246683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679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>
                <a:solidFill>
                  <a:schemeClr val="accent1"/>
                </a:solidFill>
              </a:rPr>
              <a:t>FY26 Revenue by Class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FY26 Revenue Projection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750-4559-A671-FF15F845F69F}"/>
              </c:ext>
            </c:extLst>
          </c:dPt>
          <c:dPt>
            <c:idx val="1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750-4559-A671-FF15F845F69F}"/>
              </c:ext>
            </c:extLst>
          </c:dPt>
          <c:dLbls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Residential</c:v>
                </c:pt>
                <c:pt idx="1">
                  <c:v>Commercial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1334342</c:v>
                </c:pt>
                <c:pt idx="1">
                  <c:v>1604304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E1-4795-BA96-B857C0D213D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76099081364828"/>
          <c:y val="3.2604480580552125E-2"/>
          <c:w val="0.81532234251968505"/>
          <c:h val="0.65336286028309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A0A-43D3-BAF6-F53FFA648A3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A0A-43D3-BAF6-F53FFA648A3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233-4260-8184-10B48EE5CE6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30F-400B-A4BB-CFC85A402A3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233-4260-8184-10B48EE5CE6B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30F-400B-A4BB-CFC85A402A3B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DF4A-4FAF-BB4E-BBECF18C0324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DF4A-4FAF-BB4E-BBECF18C0324}"/>
              </c:ext>
            </c:extLst>
          </c:dPt>
          <c:dPt>
            <c:idx val="23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DF4A-4FAF-BB4E-BBECF18C0324}"/>
              </c:ext>
            </c:extLst>
          </c:dPt>
          <c:cat>
            <c:strRef>
              <c:f>Sheet1!$A$2:$A$25</c:f>
              <c:strCache>
                <c:ptCount val="24"/>
                <c:pt idx="0">
                  <c:v>Midland (R Current)</c:v>
                </c:pt>
                <c:pt idx="1">
                  <c:v>Odessa (R)</c:v>
                </c:pt>
                <c:pt idx="2">
                  <c:v>Abilene (R)</c:v>
                </c:pt>
                <c:pt idx="3">
                  <c:v>San Angelo (R)</c:v>
                </c:pt>
                <c:pt idx="4">
                  <c:v>Option 1 (R)</c:v>
                </c:pt>
                <c:pt idx="5">
                  <c:v>Richardson (R)</c:v>
                </c:pt>
                <c:pt idx="6">
                  <c:v>Denton (R)</c:v>
                </c:pt>
                <c:pt idx="7">
                  <c:v>Option 2 (R)</c:v>
                </c:pt>
                <c:pt idx="8">
                  <c:v>Mesquite (R)</c:v>
                </c:pt>
                <c:pt idx="9">
                  <c:v>College Station (R)</c:v>
                </c:pt>
                <c:pt idx="10">
                  <c:v>Lubbock (R)</c:v>
                </c:pt>
                <c:pt idx="11">
                  <c:v>Round Rock (R)</c:v>
                </c:pt>
                <c:pt idx="12">
                  <c:v>Abilene (C)</c:v>
                </c:pt>
                <c:pt idx="13">
                  <c:v>Odessa (C)</c:v>
                </c:pt>
                <c:pt idx="14">
                  <c:v>Midland (C Current)</c:v>
                </c:pt>
                <c:pt idx="15">
                  <c:v>San Angelo (C)</c:v>
                </c:pt>
                <c:pt idx="16">
                  <c:v>Richardson (C)</c:v>
                </c:pt>
                <c:pt idx="17">
                  <c:v>Mesquite (C)</c:v>
                </c:pt>
                <c:pt idx="18">
                  <c:v>Denton (C)</c:v>
                </c:pt>
                <c:pt idx="19">
                  <c:v>Round Rock (C)</c:v>
                </c:pt>
                <c:pt idx="20">
                  <c:v>College Station (C)</c:v>
                </c:pt>
                <c:pt idx="21">
                  <c:v>Option 1 (C)</c:v>
                </c:pt>
                <c:pt idx="22">
                  <c:v>Lubbock (C)</c:v>
                </c:pt>
                <c:pt idx="23">
                  <c:v>Option 2 (C)</c:v>
                </c:pt>
              </c:strCache>
            </c:strRef>
          </c:cat>
          <c:val>
            <c:numRef>
              <c:f>Sheet1!$B$2:$B$25</c:f>
              <c:numCache>
                <c:formatCode>_("$"* #,##0.00_);_("$"* \(#,##0.00\);_("$"* "-"??_);_(@_)</c:formatCode>
                <c:ptCount val="24"/>
                <c:pt idx="0">
                  <c:v>2</c:v>
                </c:pt>
                <c:pt idx="1">
                  <c:v>2.15</c:v>
                </c:pt>
                <c:pt idx="2">
                  <c:v>4.16</c:v>
                </c:pt>
                <c:pt idx="3">
                  <c:v>4.16</c:v>
                </c:pt>
                <c:pt idx="4">
                  <c:v>4.9000000000000004</c:v>
                </c:pt>
                <c:pt idx="5">
                  <c:v>5.25</c:v>
                </c:pt>
                <c:pt idx="6">
                  <c:v>5.45</c:v>
                </c:pt>
                <c:pt idx="7">
                  <c:v>5.85</c:v>
                </c:pt>
                <c:pt idx="8">
                  <c:v>6</c:v>
                </c:pt>
                <c:pt idx="9">
                  <c:v>6</c:v>
                </c:pt>
                <c:pt idx="10">
                  <c:v>6.7</c:v>
                </c:pt>
                <c:pt idx="11">
                  <c:v>6.75</c:v>
                </c:pt>
                <c:pt idx="12" formatCode="General">
                  <c:v>21.5</c:v>
                </c:pt>
                <c:pt idx="13" formatCode="General">
                  <c:v>24.5</c:v>
                </c:pt>
                <c:pt idx="14" formatCode="General">
                  <c:v>30</c:v>
                </c:pt>
                <c:pt idx="15" formatCode="General">
                  <c:v>30</c:v>
                </c:pt>
                <c:pt idx="16" formatCode="General">
                  <c:v>36.75</c:v>
                </c:pt>
                <c:pt idx="17" formatCode="General">
                  <c:v>37.5</c:v>
                </c:pt>
                <c:pt idx="18" formatCode="General">
                  <c:v>46.5</c:v>
                </c:pt>
                <c:pt idx="19" formatCode="General">
                  <c:v>46.75</c:v>
                </c:pt>
                <c:pt idx="20" formatCode="General">
                  <c:v>61.25</c:v>
                </c:pt>
                <c:pt idx="21" formatCode="General">
                  <c:v>73.5</c:v>
                </c:pt>
                <c:pt idx="22" formatCode="General">
                  <c:v>83.35</c:v>
                </c:pt>
                <c:pt idx="23" formatCode="General">
                  <c:v>87.75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A0A-43D3-BAF6-F53FFA648A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6679008"/>
        <c:axId val="246683328"/>
      </c:barChart>
      <c:catAx>
        <c:axId val="24667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683328"/>
        <c:crosses val="autoZero"/>
        <c:auto val="1"/>
        <c:lblAlgn val="ctr"/>
        <c:lblOffset val="100"/>
        <c:noMultiLvlLbl val="0"/>
      </c:catAx>
      <c:valAx>
        <c:axId val="246683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679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1FBA74-22EC-6DCD-26D8-E2DCFF9477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A06B13-BEAA-FB8E-A8BE-3E17A95486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9E66F-379A-4C42-BCDC-C999E74328E6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D8AA8-4DAA-48D4-809E-1F3ED75720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D5B84-F228-1FF8-6900-9ECEE93BE8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48BB0-3B74-4133-B5AE-AC6344A2C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103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52203-5447-4CEC-A724-E4F8541868F1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AF213-026E-4EFD-B7C0-AE74235EC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413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54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B741B-63D1-FF07-D574-93EA40931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E60D69-3A72-C657-E73D-4C7289E650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C4A769-E388-A546-0F47-D74BE919FC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Combine benchmark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B3B26-7584-DD88-0297-A7C7610B0E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05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E21B2-1139-FF1D-1499-69E577DDD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97B40C-7FF9-C356-C8FB-2A7C6067C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770708-FDF2-6DCF-F20F-13B21B0F8D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Combine benchmark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33F86-3EA7-FB8E-F869-72C0568D35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15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94165-D2A1-1AE0-754D-9D1EBD3D3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1A11EC-EFAD-434E-6600-20F8D33565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E22E28-43A0-E0E3-5580-3068DD0BC3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Combine benchmark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6BE9A9-773B-CF95-8F5E-C7E4AF704B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13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AABBA-7407-E100-4AB7-BE168E31F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63721F-DF84-D5E4-4567-6D4063355D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AF2754-55C1-D424-205A-E68C26F950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Combine benchmark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E4A42-DE11-A694-E371-B685C24EA2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50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CBB7C-DD5A-63B4-8837-0C45566F2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612DB6-7935-48DB-6FF8-DE9CA158FB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3AA351-6B6C-AFD6-B6A6-364D71781D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Combine benchmark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43899-1409-C25F-B010-0336E03D73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47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2B869-C034-3E16-FE63-953583130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3425DA-338B-1DBF-CF05-69F0324DA9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34B9B8-2AD0-BC76-50B4-81DEEB4126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Combine benchmark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0DD418-952E-44F3-4EFF-28B6884B43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60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DF829-655C-0DEC-4482-0D34A70AD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B2A52C-1C9D-A546-51F2-593A465166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7C02F3-BDED-146E-156A-8E3D9E6B37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Combine benchmark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210DB-C030-C4D4-97D6-BC023DEDDF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41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Combine benchmark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62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16374-2927-C471-907E-7CE751D53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A94D87-A8C5-D726-AC1C-4D8CA185E1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B6624C-212B-B612-8E7A-ADB925B24D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Combine benchmark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0ED08-5519-FE23-FACE-39B9DB30C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15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360FC-2CF3-6C52-FC24-7A472109A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47E055-4B8A-B303-4818-20D41AFC0C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353F5C-7598-5CD3-2673-A2BE1E1D0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Combine benchmark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B4452-DD3A-57E1-9C69-93906F0EF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AF213-026E-4EFD-B7C0-AE74235EC3F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74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0C15-29A4-7EAF-6911-11B91BAF7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4A75A0-5D6E-3192-E37C-5C94C2A08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4A6DA-C0D3-C628-E5AD-8739825B9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6778" y="6028972"/>
            <a:ext cx="2743200" cy="365125"/>
          </a:xfrm>
        </p:spPr>
        <p:txBody>
          <a:bodyPr/>
          <a:lstStyle>
            <a:lvl1pPr algn="l">
              <a:defRPr sz="4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06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75242-9FD0-BA3A-0069-C7A2EF6B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D7D0F9-2F43-6CA8-73F1-88D41C1B3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11A36-BF50-B0CE-5F40-F26AC51B76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335B19-3239-4821-BA41-4A85223FA6A7}" type="datetime1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79C58-723F-BD9A-D495-60997E0B9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E6367-B94B-F6ED-EA45-75CED3629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6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E3492-9793-0DF9-D474-A3BF623359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53FAE-D8EF-B522-9A8B-1BBCF587D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76413-696F-A66A-647E-3B167A7B93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F1ED7F-2FB4-489E-8A68-0FB9066B2799}" type="datetime1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356A2-E831-7A73-D263-11ECD6B2E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AE871-6629-800D-B944-AD029FFD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64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D9040-6E81-C4FC-D2A5-0F91B6DAB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B2678-D324-959E-5B8C-4103B88E9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85382-7AD5-CB97-DE83-F0BE945C3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0022" y="6192221"/>
            <a:ext cx="2743200" cy="365125"/>
          </a:xfrm>
        </p:spPr>
        <p:txBody>
          <a:bodyPr/>
          <a:lstStyle>
            <a:lvl1pPr algn="l">
              <a:defRPr sz="48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5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7F51F-FF6A-A1D2-CDA3-9CDFD2867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A80C8-3DA8-4480-F376-FEBC78BBC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850A1-D443-8532-4A96-1CAAC8D37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A7AB1-B72A-49B7-BA47-299C44DC17BA}" type="datetime1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E27A6-98EF-0932-A3BD-47974F96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BD46D-139E-540C-B901-D8B60DD61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4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8ECC-D652-E8F9-17F9-E6796CEBD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78BE9-9FF8-5D09-9B25-8BEB1EE4B9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11461-53D5-4896-1AB9-B5CCBBD97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E29BE-AC45-0D3D-7E04-F8B0F0FCB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0EC45C-7EB0-4884-BA3E-4EE65C849B37}" type="datetime1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5E286-D48A-875F-9B59-1277CFF12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0B342-0DA4-715D-0069-120AFA7E5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8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336B6-5ED9-8C0B-03B1-401DE3C30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FA0B-6684-0759-7B0C-94582A392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DABFA-ABC0-54E5-A661-A92E47EBD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787813-E04D-4481-4B26-8FEF7BEE98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1B4EE-DA92-5D26-0682-7221ECBE0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7994E5-E271-7756-F0D6-7435F891B0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54632-1816-4F7C-BEB7-2EABAF5FCB99}" type="datetime1">
              <a:rPr lang="en-US" smtClean="0"/>
              <a:t>1/14/2026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42767C-152E-93FE-E3A9-F820D664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1277B0-726F-2733-D962-FE8DF967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28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93553-5AD0-6DE8-CD30-90FDD357F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2AE5D-7C45-1031-578E-A226060D9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3ADF1D-66A8-406A-9DCA-618044B1CE95}" type="datetime1">
              <a:rPr lang="en-US" smtClean="0"/>
              <a:t>1/14/2026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F5924-A68B-36F4-B4DC-88292E909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A005A-81A1-271D-BA18-B3B83ABA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301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53D3E8-B213-9822-46F0-A62C6446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1316A-7EBD-4780-B79D-D1E8EFB6A87D}" type="datetime1">
              <a:rPr lang="en-US" smtClean="0"/>
              <a:t>1/14/2026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5EC94B-CD63-1125-81FB-758776823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F176D-0D8E-480C-B4B3-DDAB59BA5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7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2363-E97C-518A-1180-D0F087208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89E4B-06B7-B88D-2DFE-62D44421D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DD495-058C-6170-970D-739AE49A0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F3943-7386-DFA1-D1D0-31DCF625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0D4B-6D34-4F4F-9156-93D7C788CA48}" type="datetime1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41829-0397-2189-8262-E5D209D3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33119-363C-ED54-F2ED-F7E674B8E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5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EB2AA-F562-55C3-166C-7804C904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19756-664C-522B-EC03-046C76BDCD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4C97C-B726-88B3-12D0-18A8830A7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8CBFC9-AA51-AB4D-BA4A-7EC4503B1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1EDFF7-7AA3-4703-9A0B-A824C63FEF71}" type="datetime1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64E35-D856-7ECF-E8C8-B5D5B708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FCF93-0CA7-D137-FDB2-4DFF0F1D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84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77BBF0-748E-A6ED-CA5E-97F3292C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02EAF-2D6B-F2F1-25A6-FE6CD15DD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3C452-C450-4D39-0F5D-3A6348C20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045" y="62002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b="1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C909ABD2-4574-433D-8B11-1782A1457D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chart" Target="../charts/chart5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3DACC85-833D-7267-0A49-26FAFBAE36CD}"/>
              </a:ext>
            </a:extLst>
          </p:cNvPr>
          <p:cNvSpPr txBox="1"/>
          <p:nvPr/>
        </p:nvSpPr>
        <p:spPr>
          <a:xfrm>
            <a:off x="498021" y="3931104"/>
            <a:ext cx="5057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>
                <a:solidFill>
                  <a:schemeClr val="bg1"/>
                </a:solidFill>
                <a:latin typeface="Vancouver V.20" panose="00000506000000000000" pitchFamily="2" charset="0"/>
                <a:cs typeface="Arial" panose="020B0604020202020204" pitchFamily="34" charset="0"/>
              </a:rPr>
              <a:t>TITLE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C83CB3-686D-9D7B-8369-F242735BB692}"/>
              </a:ext>
            </a:extLst>
          </p:cNvPr>
          <p:cNvSpPr txBox="1"/>
          <p:nvPr/>
        </p:nvSpPr>
        <p:spPr>
          <a:xfrm>
            <a:off x="498021" y="3931103"/>
            <a:ext cx="6419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pc="300">
                <a:solidFill>
                  <a:schemeClr val="bg1"/>
                </a:solidFill>
                <a:latin typeface="Vancouver V.20" panose="00000506000000000000" pitchFamily="2" charset="0"/>
                <a:cs typeface="Arial" panose="020B0604020202020204" pitchFamily="34" charset="0"/>
              </a:rPr>
              <a:t>TITLE HERE</a:t>
            </a:r>
          </a:p>
        </p:txBody>
      </p:sp>
      <p:pic>
        <p:nvPicPr>
          <p:cNvPr id="5" name="Picture 4" descr="A city with tall buildings&#10;&#10;Description automatically generated">
            <a:extLst>
              <a:ext uri="{FF2B5EF4-FFF2-40B4-BE49-F238E27FC236}">
                <a16:creationId xmlns:a16="http://schemas.microsoft.com/office/drawing/2014/main" id="{D9684E57-D90E-844E-0F19-95E7F40C1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FDD6E9-B1D6-BF55-3830-A0B52000F9F8}"/>
              </a:ext>
            </a:extLst>
          </p:cNvPr>
          <p:cNvSpPr txBox="1"/>
          <p:nvPr/>
        </p:nvSpPr>
        <p:spPr>
          <a:xfrm>
            <a:off x="481638" y="2025043"/>
            <a:ext cx="11226255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800" b="1">
                <a:solidFill>
                  <a:schemeClr val="bg1"/>
                </a:solidFill>
              </a:rPr>
              <a:t>DRAINAGE FEE</a:t>
            </a:r>
            <a:r>
              <a:rPr lang="en-US" sz="6600" b="1">
                <a:solidFill>
                  <a:schemeClr val="bg1"/>
                </a:solidFill>
              </a:rPr>
              <a:t> </a:t>
            </a:r>
            <a:r>
              <a:rPr lang="en-US" sz="8800" b="1">
                <a:solidFill>
                  <a:schemeClr val="bg1"/>
                </a:solidFill>
              </a:rPr>
              <a:t>UPDATE</a:t>
            </a:r>
            <a:endParaRPr lang="en-US" sz="880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1883AD-87A6-E014-DB3F-47F82E1C4EF8}"/>
              </a:ext>
            </a:extLst>
          </p:cNvPr>
          <p:cNvSpPr txBox="1"/>
          <p:nvPr/>
        </p:nvSpPr>
        <p:spPr>
          <a:xfrm>
            <a:off x="579130" y="4753123"/>
            <a:ext cx="1161287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December 16, 2025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715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ity with many tall buildings&#10;&#10;Description automatically generated">
            <a:extLst>
              <a:ext uri="{FF2B5EF4-FFF2-40B4-BE49-F238E27FC236}">
                <a16:creationId xmlns:a16="http://schemas.microsoft.com/office/drawing/2014/main" id="{51589F11-EA88-C9AE-2B60-4AC70244F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222140-EA12-0351-4677-EAA8A83E0408}"/>
              </a:ext>
            </a:extLst>
          </p:cNvPr>
          <p:cNvSpPr txBox="1"/>
          <p:nvPr/>
        </p:nvSpPr>
        <p:spPr>
          <a:xfrm>
            <a:off x="3468103" y="81573"/>
            <a:ext cx="7420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0E07A-49CB-3DAE-9F49-5C2E0682245F}"/>
              </a:ext>
            </a:extLst>
          </p:cNvPr>
          <p:cNvSpPr txBox="1"/>
          <p:nvPr/>
        </p:nvSpPr>
        <p:spPr>
          <a:xfrm>
            <a:off x="371006" y="1518196"/>
            <a:ext cx="11449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Deliver exceptional services and promote a high quality of life and place for ALL our citizens.</a:t>
            </a:r>
          </a:p>
        </p:txBody>
      </p:sp>
    </p:spTree>
    <p:extLst>
      <p:ext uri="{BB962C8B-B14F-4D97-AF65-F5344CB8AC3E}">
        <p14:creationId xmlns:p14="http://schemas.microsoft.com/office/powerpoint/2010/main" val="2936666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F8E89C7-3D9F-9B6A-F372-40A58AEC6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ord&#10;&#10;AI-generated content may be incorrect.">
            <a:extLst>
              <a:ext uri="{FF2B5EF4-FFF2-40B4-BE49-F238E27FC236}">
                <a16:creationId xmlns:a16="http://schemas.microsoft.com/office/drawing/2014/main" id="{0059F640-8B83-9171-CEFA-A9AE405E3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495FBE-94D8-158A-9815-033F88596801}"/>
              </a:ext>
            </a:extLst>
          </p:cNvPr>
          <p:cNvSpPr txBox="1"/>
          <p:nvPr/>
        </p:nvSpPr>
        <p:spPr>
          <a:xfrm>
            <a:off x="533400" y="505958"/>
            <a:ext cx="641985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BRIEF HISTORY</a:t>
            </a:r>
            <a:endParaRPr lang="en-US" sz="4400" b="1" dirty="0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31BF7C-6D92-7EF6-359C-9F1DF2864BAA}"/>
              </a:ext>
            </a:extLst>
          </p:cNvPr>
          <p:cNvSpPr txBox="1"/>
          <p:nvPr/>
        </p:nvSpPr>
        <p:spPr>
          <a:xfrm>
            <a:off x="377092" y="1533236"/>
            <a:ext cx="9083429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Flood reduction projects identified throughout the City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Need to address inverted roadways also identified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667 total miles of roadway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15 miles of inverted roads (Wadley, Golf Course)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Cost to address inverted roads - </a:t>
            </a:r>
            <a:r>
              <a:rPr lang="en-US" sz="2800" b="1" dirty="0">
                <a:latin typeface="Arial"/>
                <a:cs typeface="Arial"/>
              </a:rPr>
              <a:t>$110 Million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78E6A89D-7325-AD9E-3D19-72698760DC88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11</a:t>
            </a:fld>
            <a:endParaRPr lang="en-US" b="1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0AEE46-2AB2-C307-DA55-1E2C9CFE3046}"/>
              </a:ext>
            </a:extLst>
          </p:cNvPr>
          <p:cNvSpPr txBox="1"/>
          <p:nvPr/>
        </p:nvSpPr>
        <p:spPr>
          <a:xfrm>
            <a:off x="5480538" y="6183922"/>
            <a:ext cx="25790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Scharbauer Draw</a:t>
            </a:r>
          </a:p>
        </p:txBody>
      </p:sp>
    </p:spTree>
    <p:extLst>
      <p:ext uri="{BB962C8B-B14F-4D97-AF65-F5344CB8AC3E}">
        <p14:creationId xmlns:p14="http://schemas.microsoft.com/office/powerpoint/2010/main" val="3978544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D8C348F-4B11-E5E2-D3A1-20A926FD8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ansport">
            <a:extLst>
              <a:ext uri="{FF2B5EF4-FFF2-40B4-BE49-F238E27FC236}">
                <a16:creationId xmlns:a16="http://schemas.microsoft.com/office/drawing/2014/main" id="{DDBB44ED-326F-470C-AC09-28D5F18D9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0645F2-51C8-7301-C152-73983CCF88C3}"/>
              </a:ext>
            </a:extLst>
          </p:cNvPr>
          <p:cNvSpPr txBox="1"/>
          <p:nvPr/>
        </p:nvSpPr>
        <p:spPr>
          <a:xfrm>
            <a:off x="359664" y="190612"/>
            <a:ext cx="893978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NEW RATE TIERS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19B5E59-6610-B9BA-B6E8-9F1CD5621F9D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+mn-lt"/>
              </a:rPr>
              <a:t>11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72E9807-FCE8-9D1A-A873-719F98AEA5EB}"/>
              </a:ext>
            </a:extLst>
          </p:cNvPr>
          <p:cNvGraphicFramePr>
            <a:graphicFrameLocks noGrp="1"/>
          </p:cNvGraphicFramePr>
          <p:nvPr/>
        </p:nvGraphicFramePr>
        <p:xfrm>
          <a:off x="533399" y="1177702"/>
          <a:ext cx="3669146" cy="4110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019">
                  <a:extLst>
                    <a:ext uri="{9D8B030D-6E8A-4147-A177-3AD203B41FA5}">
                      <a16:colId xmlns:a16="http://schemas.microsoft.com/office/drawing/2014/main" val="1346796194"/>
                    </a:ext>
                  </a:extLst>
                </a:gridCol>
                <a:gridCol w="2115127">
                  <a:extLst>
                    <a:ext uri="{9D8B030D-6E8A-4147-A177-3AD203B41FA5}">
                      <a16:colId xmlns:a16="http://schemas.microsoft.com/office/drawing/2014/main" val="3919094882"/>
                    </a:ext>
                  </a:extLst>
                </a:gridCol>
              </a:tblGrid>
              <a:tr h="452978">
                <a:tc>
                  <a:txBody>
                    <a:bodyPr/>
                    <a:lstStyle/>
                    <a:p>
                      <a:endParaRPr lang="en-US" sz="160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/>
                        </a:rPr>
                        <a:t>Proposed Rate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93199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/>
                        </a:rPr>
                        <a:t>Res Tier 1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$2.94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158912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/>
                        </a:rPr>
                        <a:t>Res Tier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$4.90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753612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/>
                        </a:rPr>
                        <a:t>Res Tier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$8.33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95250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endParaRPr lang="en-US" sz="1600" b="1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19022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/>
                        </a:rPr>
                        <a:t>Com Tier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$14.21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808574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/>
                        </a:rPr>
                        <a:t>Com Tier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$31.85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9176032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/>
                        </a:rPr>
                        <a:t>Com Tier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$73.50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599915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Com Tier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$167.58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441613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/>
                        </a:rPr>
                        <a:t>Com Tier 5</a:t>
                      </a: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$377.30 </a:t>
                      </a:r>
                    </a:p>
                  </a:txBody>
                  <a:tcPr marL="9525" marR="9525" marT="9525" marB="0" anchor="b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331195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/>
                        </a:rPr>
                        <a:t>Com Tier 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$539.00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258355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5920C0A-E4B6-9C58-3D9C-B2DB483A7FDD}"/>
              </a:ext>
            </a:extLst>
          </p:cNvPr>
          <p:cNvGraphicFramePr>
            <a:graphicFrameLocks noGrp="1"/>
          </p:cNvGraphicFramePr>
          <p:nvPr/>
        </p:nvGraphicFramePr>
        <p:xfrm>
          <a:off x="4615180" y="1177702"/>
          <a:ext cx="3909984" cy="822960"/>
        </p:xfrm>
        <a:graphic>
          <a:graphicData uri="http://schemas.openxmlformats.org/drawingml/2006/table">
            <a:tbl>
              <a:tblPr firstRow="1" bandRow="1"/>
              <a:tblGrid>
                <a:gridCol w="1517765">
                  <a:extLst>
                    <a:ext uri="{9D8B030D-6E8A-4147-A177-3AD203B41FA5}">
                      <a16:colId xmlns:a16="http://schemas.microsoft.com/office/drawing/2014/main" val="3877256064"/>
                    </a:ext>
                  </a:extLst>
                </a:gridCol>
                <a:gridCol w="1237673">
                  <a:extLst>
                    <a:ext uri="{9D8B030D-6E8A-4147-A177-3AD203B41FA5}">
                      <a16:colId xmlns:a16="http://schemas.microsoft.com/office/drawing/2014/main" val="2741085265"/>
                    </a:ext>
                  </a:extLst>
                </a:gridCol>
                <a:gridCol w="1154546">
                  <a:extLst>
                    <a:ext uri="{9D8B030D-6E8A-4147-A177-3AD203B41FA5}">
                      <a16:colId xmlns:a16="http://schemas.microsoft.com/office/drawing/2014/main" val="3509160573"/>
                    </a:ext>
                  </a:extLst>
                </a:gridCol>
              </a:tblGrid>
              <a:tr h="2293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400">
                          <a:latin typeface="Arial"/>
                        </a:rPr>
                        <a:t>Revenues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+mn-cs"/>
                        </a:rPr>
                        <a:t>Projected FY26**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Arial"/>
                        </a:rPr>
                        <a:t>Projected FY27***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747911"/>
                  </a:ext>
                </a:extLst>
              </a:tr>
              <a:tr h="2395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400">
                          <a:latin typeface="Arial"/>
                        </a:rPr>
                        <a:t>Drainage Fee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$5,500,066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$7,374,752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28679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47D4187-5AF0-B36C-386E-DEB6FAF69F6C}"/>
              </a:ext>
            </a:extLst>
          </p:cNvPr>
          <p:cNvGraphicFramePr>
            <a:graphicFrameLocks noGrp="1"/>
          </p:cNvGraphicFramePr>
          <p:nvPr/>
        </p:nvGraphicFramePr>
        <p:xfrm>
          <a:off x="4615180" y="2063884"/>
          <a:ext cx="3909984" cy="631371"/>
        </p:xfrm>
        <a:graphic>
          <a:graphicData uri="http://schemas.openxmlformats.org/drawingml/2006/table">
            <a:tbl>
              <a:tblPr firstRow="1" bandRow="1"/>
              <a:tblGrid>
                <a:gridCol w="2478347">
                  <a:extLst>
                    <a:ext uri="{9D8B030D-6E8A-4147-A177-3AD203B41FA5}">
                      <a16:colId xmlns:a16="http://schemas.microsoft.com/office/drawing/2014/main" val="3877256064"/>
                    </a:ext>
                  </a:extLst>
                </a:gridCol>
                <a:gridCol w="1431637">
                  <a:extLst>
                    <a:ext uri="{9D8B030D-6E8A-4147-A177-3AD203B41FA5}">
                      <a16:colId xmlns:a16="http://schemas.microsoft.com/office/drawing/2014/main" val="2741085265"/>
                    </a:ext>
                  </a:extLst>
                </a:gridCol>
              </a:tblGrid>
              <a:tr h="3265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 sz="1400">
                        <a:latin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Arial"/>
                        </a:rPr>
                        <a:t>Dollars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747911"/>
                  </a:ext>
                </a:extLst>
              </a:tr>
              <a:tr h="2395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400">
                          <a:latin typeface="Arial"/>
                        </a:rPr>
                        <a:t>Added FY26 Revenue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Arial"/>
                        </a:rPr>
                        <a:t>$2,768,450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286796"/>
                  </a:ext>
                </a:extLst>
              </a:tr>
            </a:tbl>
          </a:graphicData>
        </a:graphic>
      </p:graphicFrame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6D49291C-97D6-EC3D-A204-130B35A13637}"/>
              </a:ext>
            </a:extLst>
          </p:cNvPr>
          <p:cNvSpPr txBox="1">
            <a:spLocks/>
          </p:cNvSpPr>
          <p:nvPr/>
        </p:nvSpPr>
        <p:spPr>
          <a:xfrm>
            <a:off x="4535056" y="2911285"/>
            <a:ext cx="4331854" cy="268477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>
                <a:latin typeface="Arial"/>
                <a:cs typeface="Arial"/>
              </a:rPr>
              <a:t>Benefits: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200">
                <a:latin typeface="Arial"/>
                <a:cs typeface="Arial"/>
              </a:rPr>
              <a:t>Uniform impact to customers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200">
                <a:latin typeface="Arial"/>
                <a:cs typeface="Arial"/>
              </a:rPr>
              <a:t>Replenishes depleted reserves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200">
                <a:latin typeface="Arial"/>
                <a:cs typeface="Arial"/>
              </a:rPr>
              <a:t>Supports added maintenance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200">
                <a:latin typeface="Arial"/>
                <a:cs typeface="Arial"/>
              </a:rPr>
              <a:t>Increases revenue for flood-related roadway repairs and reconstruction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200">
                <a:latin typeface="Arial"/>
                <a:cs typeface="Arial"/>
              </a:rPr>
              <a:t>Enables execution of stormwater CIP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60A34C-D02F-92EE-065D-DC0109140C6F}"/>
              </a:ext>
            </a:extLst>
          </p:cNvPr>
          <p:cNvSpPr txBox="1"/>
          <p:nvPr/>
        </p:nvSpPr>
        <p:spPr>
          <a:xfrm>
            <a:off x="454228" y="5519142"/>
            <a:ext cx="405707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>
                <a:latin typeface="Arial"/>
                <a:cs typeface="Arial"/>
              </a:rPr>
              <a:t>**Projected FY26 is pro-rated</a:t>
            </a:r>
          </a:p>
          <a:p>
            <a:r>
              <a:rPr lang="en-US" sz="1400" i="1">
                <a:latin typeface="Arial"/>
                <a:cs typeface="Arial"/>
              </a:rPr>
              <a:t>*** includes 1% growth in accounts</a:t>
            </a:r>
          </a:p>
          <a:p>
            <a:endParaRPr lang="en-US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BEB76D-20A4-3CD3-0F7B-50FA67425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1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00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32876CE-09A1-C0CF-2E76-9223DD4C6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ord&#10;&#10;AI-generated content may be incorrect.">
            <a:extLst>
              <a:ext uri="{FF2B5EF4-FFF2-40B4-BE49-F238E27FC236}">
                <a16:creationId xmlns:a16="http://schemas.microsoft.com/office/drawing/2014/main" id="{34946270-DF37-66CD-9E42-B964AC754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A15EA0-0C80-F3E3-DCB9-8C699E8D01DB}"/>
              </a:ext>
            </a:extLst>
          </p:cNvPr>
          <p:cNvSpPr txBox="1"/>
          <p:nvPr/>
        </p:nvSpPr>
        <p:spPr>
          <a:xfrm>
            <a:off x="533400" y="173804"/>
            <a:ext cx="641985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BRIEF HISTORY</a:t>
            </a:r>
            <a:endParaRPr lang="en-US" sz="4400" b="1" dirty="0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B4EA65-70D9-961B-3D61-CB858A7EFAAD}"/>
              </a:ext>
            </a:extLst>
          </p:cNvPr>
          <p:cNvSpPr txBox="1"/>
          <p:nvPr/>
        </p:nvSpPr>
        <p:spPr>
          <a:xfrm>
            <a:off x="533400" y="829851"/>
            <a:ext cx="9083429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1996 Master Drainage Plan – not implemented due to lack of funds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1996 Master Drainage Plan slightly implemented due to lack of funds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B17A367-3500-B9AF-FB57-B32D24990119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13</a:t>
            </a:fld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83FDCE-3962-2592-6999-2B9DE84DE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942" y="2442307"/>
            <a:ext cx="5706194" cy="42398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34AF6E-98BB-65C3-D3A0-0D16B853E3E9}"/>
              </a:ext>
            </a:extLst>
          </p:cNvPr>
          <p:cNvSpPr txBox="1"/>
          <p:nvPr/>
        </p:nvSpPr>
        <p:spPr>
          <a:xfrm>
            <a:off x="5480538" y="6183922"/>
            <a:ext cx="25790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Scharbauer Draw</a:t>
            </a:r>
          </a:p>
        </p:txBody>
      </p:sp>
    </p:spTree>
    <p:extLst>
      <p:ext uri="{BB962C8B-B14F-4D97-AF65-F5344CB8AC3E}">
        <p14:creationId xmlns:p14="http://schemas.microsoft.com/office/powerpoint/2010/main" val="2901659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ord&#10;&#10;AI-generated content may be incorrect.">
            <a:extLst>
              <a:ext uri="{FF2B5EF4-FFF2-40B4-BE49-F238E27FC236}">
                <a16:creationId xmlns:a16="http://schemas.microsoft.com/office/drawing/2014/main" id="{33E2C995-AC0A-810A-F4FB-FEEE73391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564573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AGENDA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400" y="1425773"/>
            <a:ext cx="6680200" cy="37548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Drainage Fee Background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Current and Long-Term Needs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Proposed Rates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Benefits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14</a:t>
            </a:fld>
            <a:endParaRPr lang="en-US" b="1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3E1DCC-010B-85FA-527E-32308B3C1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684" y="3024770"/>
            <a:ext cx="4641214" cy="3448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6E57F6-DF4F-7E45-B94B-F2B9EBFF60F1}"/>
              </a:ext>
            </a:extLst>
          </p:cNvPr>
          <p:cNvSpPr txBox="1"/>
          <p:nvPr/>
        </p:nvSpPr>
        <p:spPr>
          <a:xfrm>
            <a:off x="5489330" y="5923518"/>
            <a:ext cx="25790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Scharbauer Draw</a:t>
            </a:r>
          </a:p>
        </p:txBody>
      </p:sp>
    </p:spTree>
    <p:extLst>
      <p:ext uri="{BB962C8B-B14F-4D97-AF65-F5344CB8AC3E}">
        <p14:creationId xmlns:p14="http://schemas.microsoft.com/office/powerpoint/2010/main" val="269746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CBFA310-2C99-6F9C-D663-632EF14BF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0F37A61F-E5A3-EA3F-E6E2-0276F0521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2"/>
            <a:ext cx="12192000" cy="68580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33725022-FFCC-C7AF-3951-E5CB2CA107F3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15</a:t>
            </a:fld>
            <a:endParaRPr lang="en-US" b="1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E97372-B3BD-5048-AB87-F2E0C82FBBC4}"/>
              </a:ext>
            </a:extLst>
          </p:cNvPr>
          <p:cNvSpPr txBox="1"/>
          <p:nvPr/>
        </p:nvSpPr>
        <p:spPr>
          <a:xfrm>
            <a:off x="533400" y="133077"/>
            <a:ext cx="862322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DRAINAGE FEE – 2018 RATES AND PROJECTED REVENUE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BA850A1-4838-E395-11D1-55356A407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27806"/>
              </p:ext>
            </p:extLst>
          </p:nvPr>
        </p:nvGraphicFramePr>
        <p:xfrm>
          <a:off x="473333" y="1740734"/>
          <a:ext cx="4075175" cy="4114800"/>
        </p:xfrm>
        <a:graphic>
          <a:graphicData uri="http://schemas.openxmlformats.org/drawingml/2006/table">
            <a:tbl>
              <a:tblPr firstRow="1" bandRow="1"/>
              <a:tblGrid>
                <a:gridCol w="1213103">
                  <a:extLst>
                    <a:ext uri="{9D8B030D-6E8A-4147-A177-3AD203B41FA5}">
                      <a16:colId xmlns:a16="http://schemas.microsoft.com/office/drawing/2014/main" val="1346796194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1425524753"/>
                    </a:ext>
                  </a:extLst>
                </a:gridCol>
                <a:gridCol w="1170432">
                  <a:extLst>
                    <a:ext uri="{9D8B030D-6E8A-4147-A177-3AD203B41FA5}">
                      <a16:colId xmlns:a16="http://schemas.microsoft.com/office/drawing/2014/main" val="3919094882"/>
                    </a:ext>
                  </a:extLst>
                </a:gridCol>
              </a:tblGrid>
              <a:tr h="365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 sz="1400">
                        <a:latin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Arial"/>
                        </a:rPr>
                        <a:t>Impervious Area* 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Arial"/>
                        </a:rPr>
                        <a:t>Monthly Rate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319904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400">
                          <a:latin typeface="Arial"/>
                        </a:rPr>
                        <a:t>Res Tier 1 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Arial"/>
                        </a:rPr>
                        <a:t>0-1,399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Arial"/>
                        </a:rPr>
                        <a:t>$1.20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589124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400">
                          <a:latin typeface="Arial"/>
                        </a:rPr>
                        <a:t>Res Tier 2**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Arial"/>
                        </a:rPr>
                        <a:t>1,400-2,424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Arial"/>
                        </a:rPr>
                        <a:t>$2.00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536127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400">
                          <a:latin typeface="Arial"/>
                        </a:rPr>
                        <a:t>Res Tier 3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Arial"/>
                        </a:rPr>
                        <a:t>2,425+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Arial"/>
                        </a:rPr>
                        <a:t>$3.40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525009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endParaRPr lang="en-US" sz="1400">
                        <a:latin typeface="Arial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endParaRPr lang="en-US" sz="1400">
                        <a:latin typeface="Arial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endParaRPr lang="en-US" sz="1400">
                        <a:latin typeface="Arial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811053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400">
                          <a:latin typeface="Arial"/>
                        </a:rPr>
                        <a:t>Com Tier 1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Arial"/>
                        </a:rPr>
                        <a:t>0-8,339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Arial"/>
                        </a:rPr>
                        <a:t>$5.80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679345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400">
                          <a:latin typeface="Arial"/>
                        </a:rPr>
                        <a:t>Com Tier 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Arial"/>
                        </a:rPr>
                        <a:t>8,340-18,702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Arial"/>
                        </a:rPr>
                        <a:t>$13.00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90605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400">
                          <a:latin typeface="Arial"/>
                        </a:rPr>
                        <a:t>Com Tier 3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Arial"/>
                        </a:rPr>
                        <a:t>18,703-47,853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Arial"/>
                        </a:rPr>
                        <a:t>$30.00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703257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/>
                        </a:rPr>
                        <a:t>Com Tier 4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Arial"/>
                        </a:rPr>
                        <a:t>47,854-92,740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Arial"/>
                        </a:rPr>
                        <a:t>$68.40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561840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/>
                        </a:rPr>
                        <a:t>Com Tier 5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Arial"/>
                        </a:rPr>
                        <a:t>92,741-261,475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Arial"/>
                        </a:rPr>
                        <a:t>$154.00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193909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/>
                        </a:rPr>
                        <a:t>Com Tier 6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Arial"/>
                        </a:rPr>
                        <a:t>261,476+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Arial"/>
                        </a:rPr>
                        <a:t>$220.00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77898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7E7B999-60B8-BF8A-FFD2-2D1B6C2958E9}"/>
              </a:ext>
            </a:extLst>
          </p:cNvPr>
          <p:cNvSpPr txBox="1"/>
          <p:nvPr/>
        </p:nvSpPr>
        <p:spPr>
          <a:xfrm>
            <a:off x="1147588" y="6065897"/>
            <a:ext cx="388729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i="1">
                <a:solidFill>
                  <a:prstClr val="black"/>
                </a:solidFill>
                <a:latin typeface="Arial"/>
                <a:cs typeface="Arial"/>
              </a:rPr>
              <a:t>*Specifically, square footage of rooftop</a:t>
            </a:r>
          </a:p>
          <a:p>
            <a:r>
              <a:rPr lang="en-US" sz="1200" i="1">
                <a:solidFill>
                  <a:prstClr val="black"/>
                </a:solidFill>
                <a:latin typeface="Arial"/>
                <a:cs typeface="Arial"/>
              </a:rPr>
              <a:t>**Tier 2 properties per Ordinance-9753 = 1.00 ERU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05305E5-3FB9-4178-815B-9EE1154D31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9221628"/>
              </p:ext>
            </p:extLst>
          </p:nvPr>
        </p:nvGraphicFramePr>
        <p:xfrm>
          <a:off x="4756727" y="2155381"/>
          <a:ext cx="3996265" cy="3746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65CFEB9-A6A7-11EA-36B9-1F145CF829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883022"/>
              </p:ext>
            </p:extLst>
          </p:nvPr>
        </p:nvGraphicFramePr>
        <p:xfrm>
          <a:off x="4557744" y="1735811"/>
          <a:ext cx="4392292" cy="518160"/>
        </p:xfrm>
        <a:graphic>
          <a:graphicData uri="http://schemas.openxmlformats.org/drawingml/2006/table">
            <a:tbl>
              <a:tblPr firstRow="1" bandRow="1"/>
              <a:tblGrid>
                <a:gridCol w="1478766">
                  <a:extLst>
                    <a:ext uri="{9D8B030D-6E8A-4147-A177-3AD203B41FA5}">
                      <a16:colId xmlns:a16="http://schemas.microsoft.com/office/drawing/2014/main" val="2849972252"/>
                    </a:ext>
                  </a:extLst>
                </a:gridCol>
                <a:gridCol w="1509599">
                  <a:extLst>
                    <a:ext uri="{9D8B030D-6E8A-4147-A177-3AD203B41FA5}">
                      <a16:colId xmlns:a16="http://schemas.microsoft.com/office/drawing/2014/main" val="2293563680"/>
                    </a:ext>
                  </a:extLst>
                </a:gridCol>
                <a:gridCol w="1403927">
                  <a:extLst>
                    <a:ext uri="{9D8B030D-6E8A-4147-A177-3AD203B41FA5}">
                      <a16:colId xmlns:a16="http://schemas.microsoft.com/office/drawing/2014/main" val="873081429"/>
                    </a:ext>
                  </a:extLst>
                </a:gridCol>
              </a:tblGrid>
              <a:tr h="4616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Arial"/>
                        </a:rPr>
                        <a:t>Res - $1.1M</a:t>
                      </a:r>
                    </a:p>
                    <a:p>
                      <a:pPr algn="ctr"/>
                      <a:r>
                        <a:rPr lang="en-US" sz="1400">
                          <a:latin typeface="Arial"/>
                        </a:rPr>
                        <a:t>(50%)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Arial"/>
                        </a:rPr>
                        <a:t>Com - $1.1M</a:t>
                      </a:r>
                    </a:p>
                    <a:p>
                      <a:pPr algn="ctr"/>
                      <a:r>
                        <a:rPr lang="en-US" sz="1400">
                          <a:latin typeface="Arial"/>
                        </a:rPr>
                        <a:t>(50%)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Arial"/>
                        </a:rPr>
                        <a:t>Total - $2.2M</a:t>
                      </a:r>
                    </a:p>
                    <a:p>
                      <a:pPr algn="ctr"/>
                      <a:endParaRPr lang="en-US" sz="1400">
                        <a:latin typeface="Arial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56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9845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607E4E3-ACCB-379A-CB26-38C676C8E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890D391D-7D28-1308-86B7-A068D6852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BBFB1766-9EB3-5541-C382-754DB60B0C4B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+mn-lt"/>
              </a:rPr>
              <a:t>8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232CC0-1D34-440A-D22A-B86E4C36274B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3CB42-E956-4FE3-EDD4-7DCBC8B520B7}"/>
              </a:ext>
            </a:extLst>
          </p:cNvPr>
          <p:cNvSpPr txBox="1"/>
          <p:nvPr/>
        </p:nvSpPr>
        <p:spPr>
          <a:xfrm>
            <a:off x="533400" y="365095"/>
            <a:ext cx="877011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DRAINAGE SYSTEM SUCCESSES</a:t>
            </a:r>
            <a:endParaRPr lang="en-US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5AA0927-3514-B92A-CC73-C1AC18731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706" y="1186638"/>
            <a:ext cx="5157787" cy="82391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Operations</a:t>
            </a:r>
            <a:r>
              <a:rPr lang="en-US"/>
              <a:t> &amp; </a:t>
            </a:r>
            <a:r>
              <a:rPr lang="en-US">
                <a:latin typeface="Arial"/>
                <a:cs typeface="Arial"/>
              </a:rPr>
              <a:t>Maintenance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82DCAED-20FD-4427-8B08-AB84C71B5F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94864" y="1165529"/>
            <a:ext cx="4527828" cy="82391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Capital Projects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72D1399-4A6A-0014-F126-8F0D954606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44089" y="2069377"/>
            <a:ext cx="5183188" cy="3684588"/>
          </a:xfrm>
        </p:spPr>
        <p:txBody>
          <a:bodyPr/>
          <a:lstStyle/>
          <a:p>
            <a:pPr marL="285750" lvl="0" indent="-285750"/>
            <a:r>
              <a:rPr lang="en-US" sz="2000">
                <a:latin typeface="Arial"/>
                <a:cs typeface="Arial"/>
              </a:rPr>
              <a:t>Midland Draw Widening</a:t>
            </a:r>
          </a:p>
          <a:p>
            <a:pPr marL="285750" lvl="0" indent="-285750"/>
            <a:r>
              <a:rPr lang="en-US" sz="2000">
                <a:latin typeface="Arial"/>
                <a:cs typeface="Arial"/>
              </a:rPr>
              <a:t>Mayfield Addition Detention Pond</a:t>
            </a:r>
          </a:p>
          <a:p>
            <a:pPr marL="285750" lvl="0" indent="-285750"/>
            <a:r>
              <a:rPr lang="en-US" sz="2000">
                <a:latin typeface="Arial"/>
                <a:cs typeface="Arial"/>
              </a:rPr>
              <a:t>Jal Draw</a:t>
            </a:r>
          </a:p>
          <a:p>
            <a:pPr marL="285750" lvl="0" indent="-285750"/>
            <a:r>
              <a:rPr lang="en-US" sz="2000">
                <a:latin typeface="Arial"/>
                <a:cs typeface="Arial"/>
              </a:rPr>
              <a:t>Road Bond Projects</a:t>
            </a:r>
            <a:endParaRPr lang="en-US">
              <a:latin typeface="Arial"/>
              <a:cs typeface="Arial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7234CE75-59A9-E94A-FBBF-A80C8EEC2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871038"/>
              </p:ext>
            </p:extLst>
          </p:nvPr>
        </p:nvGraphicFramePr>
        <p:xfrm>
          <a:off x="905164" y="3863371"/>
          <a:ext cx="7654307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7948">
                  <a:extLst>
                    <a:ext uri="{9D8B030D-6E8A-4147-A177-3AD203B41FA5}">
                      <a16:colId xmlns:a16="http://schemas.microsoft.com/office/drawing/2014/main" val="1887806548"/>
                    </a:ext>
                  </a:extLst>
                </a:gridCol>
                <a:gridCol w="1160888">
                  <a:extLst>
                    <a:ext uri="{9D8B030D-6E8A-4147-A177-3AD203B41FA5}">
                      <a16:colId xmlns:a16="http://schemas.microsoft.com/office/drawing/2014/main" val="1243511614"/>
                    </a:ext>
                  </a:extLst>
                </a:gridCol>
                <a:gridCol w="1255268">
                  <a:extLst>
                    <a:ext uri="{9D8B030D-6E8A-4147-A177-3AD203B41FA5}">
                      <a16:colId xmlns:a16="http://schemas.microsoft.com/office/drawing/2014/main" val="3688522689"/>
                    </a:ext>
                  </a:extLst>
                </a:gridCol>
                <a:gridCol w="1151450">
                  <a:extLst>
                    <a:ext uri="{9D8B030D-6E8A-4147-A177-3AD203B41FA5}">
                      <a16:colId xmlns:a16="http://schemas.microsoft.com/office/drawing/2014/main" val="2965016675"/>
                    </a:ext>
                  </a:extLst>
                </a:gridCol>
                <a:gridCol w="1148753">
                  <a:extLst>
                    <a:ext uri="{9D8B030D-6E8A-4147-A177-3AD203B41FA5}">
                      <a16:colId xmlns:a16="http://schemas.microsoft.com/office/drawing/2014/main" val="238971270"/>
                    </a:ext>
                  </a:extLst>
                </a:gridCol>
              </a:tblGrid>
              <a:tr h="363178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Key Performance Indicator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FY2022 Actual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FY2023 Actual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FY 2024 Actual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FY 2025 Target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598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Linear footage of storm drainpipe cleaned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13,469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15,597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24,016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18,000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024281"/>
                  </a:ext>
                </a:extLst>
              </a:tr>
            </a:tbl>
          </a:graphicData>
        </a:graphic>
      </p:graphicFrame>
      <p:sp>
        <p:nvSpPr>
          <p:cNvPr id="24" name="Content Placeholder 15">
            <a:extLst>
              <a:ext uri="{FF2B5EF4-FFF2-40B4-BE49-F238E27FC236}">
                <a16:creationId xmlns:a16="http://schemas.microsoft.com/office/drawing/2014/main" id="{738A7328-6DAF-7CAA-E347-24D29A92B332}"/>
              </a:ext>
            </a:extLst>
          </p:cNvPr>
          <p:cNvSpPr txBox="1">
            <a:spLocks/>
          </p:cNvSpPr>
          <p:nvPr/>
        </p:nvSpPr>
        <p:spPr>
          <a:xfrm>
            <a:off x="697706" y="2065326"/>
            <a:ext cx="4547883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000">
                <a:latin typeface="Arial"/>
                <a:cs typeface="Arial"/>
              </a:rPr>
              <a:t>Street sweeping</a:t>
            </a:r>
          </a:p>
          <a:p>
            <a:pPr marL="285750" indent="-285750"/>
            <a:r>
              <a:rPr lang="en-US" sz="2000">
                <a:latin typeface="Arial"/>
                <a:cs typeface="Arial"/>
              </a:rPr>
              <a:t>Gutter and drainage system cleaning</a:t>
            </a:r>
          </a:p>
          <a:p>
            <a:pPr marL="285750" indent="-285750"/>
            <a:r>
              <a:rPr lang="en-US" sz="2000">
                <a:latin typeface="Arial"/>
                <a:cs typeface="Arial"/>
              </a:rPr>
              <a:t>Water quality protection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0299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E912227-508D-5163-7E91-88F55237C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ansport">
            <a:extLst>
              <a:ext uri="{FF2B5EF4-FFF2-40B4-BE49-F238E27FC236}">
                <a16:creationId xmlns:a16="http://schemas.microsoft.com/office/drawing/2014/main" id="{C14460D7-F6B5-CDB9-CE35-A1F010315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EB3485-5CC9-8FE9-433D-15162B379926}"/>
              </a:ext>
            </a:extLst>
          </p:cNvPr>
          <p:cNvSpPr txBox="1"/>
          <p:nvPr/>
        </p:nvSpPr>
        <p:spPr>
          <a:xfrm>
            <a:off x="359664" y="190612"/>
            <a:ext cx="893978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CURRENT COMMERCIAL TIER 6 EXAMPLE</a:t>
            </a:r>
            <a:endParaRPr lang="en-US" sz="3600" b="1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C2CADC0-D5F8-1606-B7EB-49ABC4C2BE90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+mn-lt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3DAC9-61DF-5C41-02BF-0DD19F326CBA}"/>
              </a:ext>
            </a:extLst>
          </p:cNvPr>
          <p:cNvSpPr txBox="1"/>
          <p:nvPr/>
        </p:nvSpPr>
        <p:spPr>
          <a:xfrm>
            <a:off x="5565718" y="1714500"/>
            <a:ext cx="2559495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rial"/>
                <a:cs typeface="Arial"/>
              </a:rPr>
              <a:t>1917 Liberty Dr. </a:t>
            </a:r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Cinergy</a:t>
            </a:r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Approx. 310,505</a:t>
            </a:r>
          </a:p>
          <a:p>
            <a:r>
              <a:rPr lang="en-US">
                <a:latin typeface="Arial"/>
                <a:cs typeface="Arial"/>
              </a:rPr>
              <a:t>impervious sf</a:t>
            </a:r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Current fee: </a:t>
            </a:r>
            <a:r>
              <a:rPr lang="en-US">
                <a:solidFill>
                  <a:schemeClr val="accent6">
                    <a:lumMod val="76000"/>
                  </a:schemeClr>
                </a:solidFill>
                <a:latin typeface="Arial"/>
                <a:cs typeface="Arial"/>
              </a:rPr>
              <a:t>$220.00</a:t>
            </a:r>
          </a:p>
          <a:p>
            <a:endParaRPr lang="en-US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55AFE5-6FE6-FC33-EE1B-BEE3373D2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25" y="1066271"/>
            <a:ext cx="3704167" cy="473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86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3F72A65-6283-88D7-4CF5-7C0586BA7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ansport">
            <a:extLst>
              <a:ext uri="{FF2B5EF4-FFF2-40B4-BE49-F238E27FC236}">
                <a16:creationId xmlns:a16="http://schemas.microsoft.com/office/drawing/2014/main" id="{E3D61A1D-31F0-816E-0583-0E5A6B5E8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C81340-F5BD-38BD-C397-56CC415BB06C}"/>
              </a:ext>
            </a:extLst>
          </p:cNvPr>
          <p:cNvSpPr txBox="1"/>
          <p:nvPr/>
        </p:nvSpPr>
        <p:spPr>
          <a:xfrm>
            <a:off x="359664" y="190612"/>
            <a:ext cx="893978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CURRENT COMMERCIAL TIER 4 EXAMPLE</a:t>
            </a:r>
            <a:endParaRPr lang="en-US" sz="3600" b="1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C0CFA08-593B-829A-BB07-275C34564B15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18</a:t>
            </a:fld>
            <a:endParaRPr lang="en-US" b="1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F5F935-E0E5-4A30-706C-49C2D1D61D9B}"/>
              </a:ext>
            </a:extLst>
          </p:cNvPr>
          <p:cNvSpPr txBox="1"/>
          <p:nvPr/>
        </p:nvSpPr>
        <p:spPr>
          <a:xfrm>
            <a:off x="5113421" y="1534026"/>
            <a:ext cx="3840078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Arial"/>
                <a:cs typeface="Arial"/>
              </a:rPr>
              <a:t>5401 W. Wadley Ave.</a:t>
            </a:r>
            <a:r>
              <a:rPr lang="en-US" b="1">
                <a:latin typeface="Arial"/>
                <a:cs typeface="Arial"/>
              </a:rPr>
              <a:t> </a:t>
            </a:r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West Texas National Bank</a:t>
            </a:r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Approx. 55,478 impervious sf</a:t>
            </a:r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Current fee: </a:t>
            </a:r>
            <a:r>
              <a:rPr lang="en-US">
                <a:solidFill>
                  <a:schemeClr val="accent6">
                    <a:lumMod val="76000"/>
                  </a:schemeClr>
                </a:solidFill>
                <a:latin typeface="Arial"/>
                <a:cs typeface="Arial"/>
              </a:rPr>
              <a:t>$68.40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387CA-5879-1AF7-D2F6-A82D76F38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33" y="1013355"/>
            <a:ext cx="399415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69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11554F0-90DA-4171-8910-316F9FC50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BA080AD-8A5C-C967-C9C7-A0EC8147D487}"/>
              </a:ext>
            </a:extLst>
          </p:cNvPr>
          <p:cNvSpPr txBox="1"/>
          <p:nvPr/>
        </p:nvSpPr>
        <p:spPr>
          <a:xfrm>
            <a:off x="533400" y="272115"/>
            <a:ext cx="858825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AVALON AND THOMASON</a:t>
            </a:r>
            <a:endParaRPr lang="en-US" sz="3600" b="1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602AD53E-7937-1B74-1965-DCE5F8C56AD1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19</a:t>
            </a:fld>
            <a:endParaRPr lang="en-US" b="1">
              <a:latin typeface="+mn-lt"/>
            </a:endParaRPr>
          </a:p>
        </p:txBody>
      </p:sp>
      <p:pic>
        <p:nvPicPr>
          <p:cNvPr id="3" name="Picture 2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AB0E7F27-AAAD-D03B-37C6-2496CBB7E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086" y="814552"/>
            <a:ext cx="9013416" cy="58332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4690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EBE7F-47D2-CD83-DA65-DE93DB596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ord&#10;&#10;AI-generated content may be incorrect.">
            <a:extLst>
              <a:ext uri="{FF2B5EF4-FFF2-40B4-BE49-F238E27FC236}">
                <a16:creationId xmlns:a16="http://schemas.microsoft.com/office/drawing/2014/main" id="{027B462F-0313-6B4C-FF75-3716724A9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A54004-A8DF-6C0C-56F8-DDB77002E49C}"/>
              </a:ext>
            </a:extLst>
          </p:cNvPr>
          <p:cNvSpPr txBox="1"/>
          <p:nvPr/>
        </p:nvSpPr>
        <p:spPr>
          <a:xfrm>
            <a:off x="226849" y="564573"/>
            <a:ext cx="916129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STRATEGIC GOAL CONNECTIONS</a:t>
            </a:r>
            <a:endParaRPr lang="en-US" sz="4400" b="1" dirty="0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65D574-63E2-BE8D-DC3C-C6702978CFBA}"/>
              </a:ext>
            </a:extLst>
          </p:cNvPr>
          <p:cNvSpPr txBox="1"/>
          <p:nvPr/>
        </p:nvSpPr>
        <p:spPr>
          <a:xfrm>
            <a:off x="594710" y="1443290"/>
            <a:ext cx="8852337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3210" indent="-283210" algn="l" rtl="0"/>
            <a:r>
              <a:rPr lang="en-US" dirty="0"/>
              <a:t>•</a:t>
            </a:r>
            <a:r>
              <a:rPr lang="en-US" b="1" dirty="0">
                <a:latin typeface="Arial"/>
                <a:cs typeface="Arial"/>
              </a:rPr>
              <a:t>Goal 5:  Provide Sound Governance and Fiscal Management</a:t>
            </a:r>
          </a:p>
          <a:p>
            <a:pPr marL="740410" indent="-283210" algn="l" rtl="0"/>
            <a:r>
              <a:rPr lang="en-US" dirty="0">
                <a:latin typeface="Arial"/>
                <a:cs typeface="Arial"/>
              </a:rPr>
              <a:t>•5.7 Ensure continued financial stability and accountability: Maintain financial transparency.</a:t>
            </a:r>
          </a:p>
          <a:p>
            <a:pPr marL="283210" indent="-283210" algn="l" rtl="0"/>
            <a:r>
              <a:rPr lang="en-US" dirty="0">
                <a:latin typeface="Arial"/>
                <a:cs typeface="Arial"/>
              </a:rPr>
              <a:t>•</a:t>
            </a:r>
            <a:r>
              <a:rPr lang="en-US" b="1" dirty="0">
                <a:latin typeface="Arial"/>
                <a:cs typeface="Arial"/>
              </a:rPr>
              <a:t>Goal 6:  Strengthen and Sustain Our Infrastructure</a:t>
            </a:r>
          </a:p>
          <a:p>
            <a:pPr marL="740410" indent="-283210" algn="l" rtl="0"/>
            <a:r>
              <a:rPr lang="en-US" dirty="0">
                <a:latin typeface="Arial"/>
                <a:cs typeface="Arial"/>
              </a:rPr>
              <a:t>•6.2 Enhance infrastructure for economic growth: Improve competitiveness through infrastructure investments that includes collaboration with neighboring jurisdictions and exemplary peer agencies.</a:t>
            </a:r>
          </a:p>
          <a:p>
            <a:pPr marL="740410" indent="-283210" algn="l" rtl="0"/>
            <a:r>
              <a:rPr lang="en-US" dirty="0">
                <a:latin typeface="Arial"/>
                <a:cs typeface="Arial"/>
              </a:rPr>
              <a:t>•6.5 Implement a funding stream for infrastructure: Establish reliable funding for continual improvements. </a:t>
            </a:r>
          </a:p>
          <a:p>
            <a:pPr marL="740410" indent="-283210" algn="l" rtl="0"/>
            <a:r>
              <a:rPr lang="en-US" dirty="0">
                <a:latin typeface="Arial"/>
                <a:cs typeface="Arial"/>
              </a:rPr>
              <a:t>•6.6 Strategize for and monitor City Growth: Develop proactive responses to growth rather than reactive. </a:t>
            </a:r>
          </a:p>
          <a:p>
            <a:pPr marL="740410" indent="-283210" algn="l" rtl="0"/>
            <a:r>
              <a:rPr lang="en-US" dirty="0">
                <a:latin typeface="Arial"/>
                <a:cs typeface="Arial"/>
              </a:rPr>
              <a:t>•6.7 Develop and Implement Comprehensive Road Planning and Maintenance Initiatives: Ensure safe and maintained roads for existing and new developing areas and main thoroughfares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7C610187-E71D-EB52-CED1-18D8E931D67A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</a:t>
            </a:fld>
            <a:endParaRPr lang="en-US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29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54A3597-14C2-BD5F-9926-A4194A662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ansport">
            <a:extLst>
              <a:ext uri="{FF2B5EF4-FFF2-40B4-BE49-F238E27FC236}">
                <a16:creationId xmlns:a16="http://schemas.microsoft.com/office/drawing/2014/main" id="{A9508422-A782-86FC-14E7-D30F95EA7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D0010A-D753-32DE-83BF-24B157145147}"/>
              </a:ext>
            </a:extLst>
          </p:cNvPr>
          <p:cNvSpPr txBox="1"/>
          <p:nvPr/>
        </p:nvSpPr>
        <p:spPr>
          <a:xfrm>
            <a:off x="359664" y="190612"/>
            <a:ext cx="893978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CURRENT COMMERCIAL TIER 5 EXAMPLE</a:t>
            </a:r>
            <a:endParaRPr lang="en-US" sz="3600" b="1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33975A01-23B8-1AC2-6E0E-9C52A17AA59D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+mn-lt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3CFFA7-B043-C9EF-427B-330062FB25E3}"/>
              </a:ext>
            </a:extLst>
          </p:cNvPr>
          <p:cNvSpPr txBox="1"/>
          <p:nvPr/>
        </p:nvSpPr>
        <p:spPr>
          <a:xfrm>
            <a:off x="6547184" y="1714500"/>
            <a:ext cx="3840078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Arial"/>
                <a:cs typeface="Arial"/>
              </a:rPr>
              <a:t>3001 W. Loop 250</a:t>
            </a:r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Burlington Coat Factory</a:t>
            </a:r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Approx. 188,181 </a:t>
            </a:r>
          </a:p>
          <a:p>
            <a:r>
              <a:rPr lang="en-US">
                <a:latin typeface="Arial"/>
                <a:cs typeface="Arial"/>
              </a:rPr>
              <a:t>impervious sf</a:t>
            </a:r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Current fee:</a:t>
            </a:r>
            <a:r>
              <a:rPr lang="en-US">
                <a:solidFill>
                  <a:schemeClr val="accent6">
                    <a:lumMod val="76000"/>
                  </a:schemeClr>
                </a:solidFill>
                <a:latin typeface="Arial"/>
                <a:cs typeface="Arial"/>
              </a:rPr>
              <a:t> $154.00</a:t>
            </a:r>
          </a:p>
          <a:p>
            <a:endParaRPr lang="en-US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29CA3E-747F-FECA-BB57-4620CB35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3" y="1214438"/>
            <a:ext cx="4871508" cy="465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61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215241-C774-9E96-3687-7C084B268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B9E41-4768-059F-D26F-F675B5BB9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60" y="1505412"/>
            <a:ext cx="8503920" cy="4869371"/>
          </a:xfrm>
        </p:spPr>
        <p:txBody>
          <a:bodyPr/>
          <a:lstStyle/>
          <a:p>
            <a:r>
              <a:rPr lang="en-US"/>
              <a:t>Adopt FY26 mid-year adjustment to drainage rates to provide sufficient revenue to rebuild operating reserve and phase in increased funding for improvements</a:t>
            </a:r>
          </a:p>
          <a:p>
            <a:r>
              <a:rPr lang="en-US"/>
              <a:t>Complete cost of service study for stormwater services and CIP needs</a:t>
            </a:r>
          </a:p>
          <a:p>
            <a:r>
              <a:rPr lang="en-US"/>
              <a:t>Evaluate rate structure to ensure equitable distribution of costs</a:t>
            </a:r>
          </a:p>
          <a:p>
            <a:r>
              <a:rPr lang="en-US"/>
              <a:t>Assess impact of current exemptions and recommend alternatives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60301-AF6C-FF8D-1E19-75D8C0EAE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9ABD2-4574-433D-8B11-1782A1457D9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40CA2D-B315-F46A-23ED-942CCFBBD6B0}"/>
              </a:ext>
            </a:extLst>
          </p:cNvPr>
          <p:cNvSpPr txBox="1"/>
          <p:nvPr/>
        </p:nvSpPr>
        <p:spPr>
          <a:xfrm>
            <a:off x="533400" y="384691"/>
            <a:ext cx="8125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2394009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DB43B8F-01A7-1E02-E813-DD03846E5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D4AA908-3F4B-9288-7066-939679B76B3B}"/>
              </a:ext>
            </a:extLst>
          </p:cNvPr>
          <p:cNvSpPr txBox="1"/>
          <p:nvPr/>
        </p:nvSpPr>
        <p:spPr>
          <a:xfrm>
            <a:off x="533400" y="272115"/>
            <a:ext cx="858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Exemptions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35F8633-38BC-0C20-B17F-469AE467EF1B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22</a:t>
            </a:fld>
            <a:endParaRPr lang="en-US" b="1">
              <a:latin typeface="+mn-lt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BB40588-7574-180D-571C-E4CC63AA50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1765035"/>
              </p:ext>
            </p:extLst>
          </p:nvPr>
        </p:nvGraphicFramePr>
        <p:xfrm>
          <a:off x="4367980" y="1504950"/>
          <a:ext cx="7397792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1392">
                  <a:extLst>
                    <a:ext uri="{9D8B030D-6E8A-4147-A177-3AD203B41FA5}">
                      <a16:colId xmlns:a16="http://schemas.microsoft.com/office/drawing/2014/main" val="53707200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62125665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1320421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0052603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6220376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Religious Exempt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City Exempt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County Exempt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ISD Exempt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716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El Paso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329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Denton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787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Round Rock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203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Abilene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743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College Station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552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Mansfield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75352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06CB229-4A4E-BE4F-C6E2-481D6CEED6D8}"/>
              </a:ext>
            </a:extLst>
          </p:cNvPr>
          <p:cNvSpPr txBox="1"/>
          <p:nvPr/>
        </p:nvSpPr>
        <p:spPr>
          <a:xfrm>
            <a:off x="307258" y="1515397"/>
            <a:ext cx="396977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cs typeface="Arial" panose="020B0604020202020204" pitchFamily="34" charset="0"/>
              </a:rPr>
              <a:t>Among a sample of 50 Texas cities with stormwater fees: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cs typeface="Arial" panose="020B0604020202020204" pitchFamily="34" charset="0"/>
              </a:rPr>
              <a:t>10 exempted religious properties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cs typeface="Arial" panose="020B0604020202020204" pitchFamily="34" charset="0"/>
              </a:rPr>
              <a:t>28 exempted city properties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cs typeface="Arial" panose="020B0604020202020204" pitchFamily="34" charset="0"/>
              </a:rPr>
              <a:t>14 exempted county properties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cs typeface="Arial" panose="020B0604020202020204" pitchFamily="34" charset="0"/>
              </a:rPr>
              <a:t>19 exempted ISD properties</a:t>
            </a:r>
          </a:p>
        </p:txBody>
      </p:sp>
    </p:spTree>
    <p:extLst>
      <p:ext uri="{BB962C8B-B14F-4D97-AF65-F5344CB8AC3E}">
        <p14:creationId xmlns:p14="http://schemas.microsoft.com/office/powerpoint/2010/main" val="727576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9D51C9A-8CBD-DD78-33E3-68D095689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AAD72D61-53AF-A87B-8158-8F667A16A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278FAC-AC50-CAAD-0A9E-77D714039A8C}"/>
              </a:ext>
            </a:extLst>
          </p:cNvPr>
          <p:cNvSpPr txBox="1"/>
          <p:nvPr/>
        </p:nvSpPr>
        <p:spPr>
          <a:xfrm>
            <a:off x="313944" y="384656"/>
            <a:ext cx="877011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Optional Exemptions</a:t>
            </a:r>
            <a:endParaRPr lang="en-US" sz="4400" b="1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A645F9EF-7F23-552F-6957-3DCB2C648C2C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dirty="0" smtClean="0">
                <a:latin typeface="+mn-lt"/>
              </a:rPr>
              <a:pPr/>
              <a:t>23</a:t>
            </a:fld>
            <a:endParaRPr lang="en-US" b="1">
              <a:latin typeface="+mn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A6447D-F911-5F64-A49D-45AA4C91F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593" y="1314913"/>
            <a:ext cx="8503920" cy="103820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>
                <a:ea typeface="+mn-lt"/>
                <a:cs typeface="+mn-lt"/>
              </a:rPr>
              <a:t>Revenue Not Collected Last Year Due to Optional Exemptions</a:t>
            </a:r>
            <a:endParaRPr lang="en-US"/>
          </a:p>
          <a:p>
            <a:endParaRPr lang="en-US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3401FE8-CBCF-511B-4D7F-EF26BA8D5C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339164"/>
              </p:ext>
            </p:extLst>
          </p:nvPr>
        </p:nvGraphicFramePr>
        <p:xfrm>
          <a:off x="879263" y="2489793"/>
          <a:ext cx="7630542" cy="26987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59109">
                  <a:extLst>
                    <a:ext uri="{9D8B030D-6E8A-4147-A177-3AD203B41FA5}">
                      <a16:colId xmlns:a16="http://schemas.microsoft.com/office/drawing/2014/main" val="2796259300"/>
                    </a:ext>
                  </a:extLst>
                </a:gridCol>
                <a:gridCol w="2531016">
                  <a:extLst>
                    <a:ext uri="{9D8B030D-6E8A-4147-A177-3AD203B41FA5}">
                      <a16:colId xmlns:a16="http://schemas.microsoft.com/office/drawing/2014/main" val="2405612711"/>
                    </a:ext>
                  </a:extLst>
                </a:gridCol>
                <a:gridCol w="2240417">
                  <a:extLst>
                    <a:ext uri="{9D8B030D-6E8A-4147-A177-3AD203B41FA5}">
                      <a16:colId xmlns:a16="http://schemas.microsoft.com/office/drawing/2014/main" val="2570901788"/>
                    </a:ext>
                  </a:extLst>
                </a:gridCol>
              </a:tblGrid>
              <a:tr h="46885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92D050"/>
                          </a:solidFill>
                        </a:rPr>
                        <a:t>MISD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92D050"/>
                          </a:solidFill>
                        </a:rPr>
                        <a:t>CITY OF MIDLAND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92D050"/>
                          </a:solidFill>
                        </a:rPr>
                        <a:t>MIDLAND COUNTY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972061"/>
                  </a:ext>
                </a:extLst>
              </a:tr>
              <a:tr h="468850">
                <a:tc>
                  <a:txBody>
                    <a:bodyPr/>
                    <a:lstStyle/>
                    <a:p>
                      <a:r>
                        <a:rPr lang="en-US"/>
                        <a:t>$94,740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$205,608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$42,984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963945"/>
                  </a:ext>
                </a:extLst>
              </a:tr>
              <a:tr h="46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370037"/>
                  </a:ext>
                </a:extLst>
              </a:tr>
              <a:tr h="823347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92D050"/>
                          </a:solidFill>
                        </a:rPr>
                        <a:t>RELIGIOUS ORGANIZATIONS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92D050"/>
                          </a:solidFill>
                        </a:rPr>
                        <a:t>STATE OF TEXAS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92D050"/>
                          </a:solidFill>
                        </a:rPr>
                        <a:t>CEMETERIES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433484"/>
                  </a:ext>
                </a:extLst>
              </a:tr>
              <a:tr h="468850">
                <a:tc>
                  <a:txBody>
                    <a:bodyPr/>
                    <a:lstStyle/>
                    <a:p>
                      <a:r>
                        <a:rPr lang="en-US"/>
                        <a:t>$108,480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$14,820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$4,488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21676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7D88CFD-2842-8E55-BA36-6DD7993AF578}"/>
              </a:ext>
            </a:extLst>
          </p:cNvPr>
          <p:cNvSpPr txBox="1"/>
          <p:nvPr/>
        </p:nvSpPr>
        <p:spPr>
          <a:xfrm>
            <a:off x="3196167" y="5577416"/>
            <a:ext cx="24024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Total:</a:t>
            </a:r>
            <a:r>
              <a:rPr lang="en-US" b="1"/>
              <a:t> $471,120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5847FA5-AD61-0E41-3429-54F0111D9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ord">
            <a:extLst>
              <a:ext uri="{FF2B5EF4-FFF2-40B4-BE49-F238E27FC236}">
                <a16:creationId xmlns:a16="http://schemas.microsoft.com/office/drawing/2014/main" id="{687BBF39-F4A6-FA34-81CF-BCD71DA20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3E0971-1993-82FA-0D50-E42195DA694D}"/>
              </a:ext>
            </a:extLst>
          </p:cNvPr>
          <p:cNvSpPr txBox="1"/>
          <p:nvPr/>
        </p:nvSpPr>
        <p:spPr>
          <a:xfrm>
            <a:off x="533400" y="285201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2018 vs. 2025 Volumes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896FA1B0-EA6B-2AF7-FA94-61CF054F433B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24</a:t>
            </a:fld>
            <a:endParaRPr lang="en-US" b="1">
              <a:latin typeface="+mn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D69D7E-50E4-9B98-5636-D9BC2431235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1B716AD-724C-906F-8214-4E87794FFD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3076421"/>
              </p:ext>
            </p:extLst>
          </p:nvPr>
        </p:nvGraphicFramePr>
        <p:xfrm>
          <a:off x="314960" y="114638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29498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95AA00B-1C74-A075-C20E-F8D2703BA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FC268A77-A9D9-7A2A-FDB6-DC060CE13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295C76-AD50-B327-6248-9DB6EFD58B38}"/>
              </a:ext>
            </a:extLst>
          </p:cNvPr>
          <p:cNvSpPr txBox="1"/>
          <p:nvPr/>
        </p:nvSpPr>
        <p:spPr>
          <a:xfrm>
            <a:off x="313944" y="564573"/>
            <a:ext cx="8770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Services Eligible for SW Funding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0E8BB7C2-B1DC-27E1-6AF7-B58FF7F1DFB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25</a:t>
            </a:fld>
            <a:endParaRPr lang="en-US" b="1">
              <a:latin typeface="+mn-lt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D62963F-C3E1-F09E-6C5E-AD3EC80693CF}"/>
              </a:ext>
            </a:extLst>
          </p:cNvPr>
          <p:cNvSpPr txBox="1"/>
          <p:nvPr/>
        </p:nvSpPr>
        <p:spPr>
          <a:xfrm>
            <a:off x="424256" y="2507288"/>
            <a:ext cx="2308784" cy="3047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>
                <a:latin typeface="Glacial Indifference"/>
                <a:ea typeface="Glacial Indifference"/>
                <a:cs typeface="Glacial Indifference"/>
                <a:sym typeface="Glacial Indifference"/>
              </a:rPr>
              <a:t>System inventory</a:t>
            </a:r>
          </a:p>
          <a:p>
            <a:pPr>
              <a:lnSpc>
                <a:spcPts val="2400"/>
              </a:lnSpc>
            </a:pPr>
            <a:r>
              <a:rPr lang="en-US" sz="1600">
                <a:latin typeface="Glacial Indifference"/>
                <a:ea typeface="Glacial Indifference"/>
                <a:cs typeface="Glacial Indifference"/>
                <a:sym typeface="Glacial Indifference"/>
              </a:rPr>
              <a:t>MS4 permit administration</a:t>
            </a:r>
          </a:p>
          <a:p>
            <a:pPr>
              <a:lnSpc>
                <a:spcPts val="2400"/>
              </a:lnSpc>
            </a:pPr>
            <a:r>
              <a:rPr lang="en-US" sz="1600">
                <a:latin typeface="Glacial Indifference"/>
                <a:ea typeface="Glacial Indifference"/>
                <a:cs typeface="Glacial Indifference"/>
                <a:sym typeface="Glacial Indifference"/>
              </a:rPr>
              <a:t>Site inspections</a:t>
            </a:r>
          </a:p>
          <a:p>
            <a:pPr>
              <a:lnSpc>
                <a:spcPts val="2400"/>
              </a:lnSpc>
            </a:pPr>
            <a:r>
              <a:rPr lang="en-US" sz="1600">
                <a:latin typeface="Glacial Indifference"/>
                <a:ea typeface="Glacial Indifference"/>
                <a:cs typeface="Glacial Indifference"/>
                <a:sym typeface="Glacial Indifference"/>
              </a:rPr>
              <a:t>Outfall inspections</a:t>
            </a:r>
          </a:p>
          <a:p>
            <a:pPr>
              <a:lnSpc>
                <a:spcPts val="2400"/>
              </a:lnSpc>
            </a:pPr>
            <a:r>
              <a:rPr lang="en-US" sz="1600">
                <a:latin typeface="Glacial Indifference"/>
                <a:ea typeface="Glacial Indifference"/>
                <a:cs typeface="Glacial Indifference"/>
                <a:sym typeface="Glacial Indifference"/>
              </a:rPr>
              <a:t>BMP implementation</a:t>
            </a:r>
          </a:p>
          <a:p>
            <a:pPr>
              <a:lnSpc>
                <a:spcPts val="2400"/>
              </a:lnSpc>
            </a:pPr>
            <a:r>
              <a:rPr lang="en-US" sz="1600">
                <a:latin typeface="Glacial Indifference"/>
                <a:ea typeface="Glacial Indifference"/>
                <a:cs typeface="Glacial Indifference"/>
                <a:sym typeface="Glacial Indifference"/>
              </a:rPr>
              <a:t>Plan reviews</a:t>
            </a:r>
          </a:p>
          <a:p>
            <a:pPr>
              <a:lnSpc>
                <a:spcPts val="2400"/>
              </a:lnSpc>
            </a:pPr>
            <a:r>
              <a:rPr lang="en-US" sz="1600">
                <a:latin typeface="Glacial Indifference"/>
                <a:ea typeface="Glacial Indifference"/>
                <a:cs typeface="Glacial Indifference"/>
                <a:sym typeface="Glacial Indifference"/>
              </a:rPr>
              <a:t>Public engagement</a:t>
            </a:r>
          </a:p>
          <a:p>
            <a:pPr>
              <a:lnSpc>
                <a:spcPts val="2400"/>
              </a:lnSpc>
            </a:pPr>
            <a:r>
              <a:rPr lang="en-US" sz="1600">
                <a:latin typeface="Glacial Indifference"/>
                <a:ea typeface="Glacial Indifference"/>
                <a:cs typeface="Glacial Indifference"/>
                <a:sym typeface="Glacial Indifference"/>
              </a:rPr>
              <a:t>Water quality management</a:t>
            </a:r>
          </a:p>
          <a:p>
            <a:pPr>
              <a:lnSpc>
                <a:spcPts val="2400"/>
              </a:lnSpc>
            </a:pPr>
            <a:endParaRPr lang="en-US" sz="1600"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>
              <a:lnSpc>
                <a:spcPts val="2400"/>
              </a:lnSpc>
              <a:spcBef>
                <a:spcPct val="0"/>
              </a:spcBef>
            </a:pPr>
            <a:endParaRPr lang="en-US" sz="1600"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56685C5-7FCC-453F-982F-BCC4A7508AD5}"/>
              </a:ext>
            </a:extLst>
          </p:cNvPr>
          <p:cNvSpPr txBox="1"/>
          <p:nvPr/>
        </p:nvSpPr>
        <p:spPr>
          <a:xfrm>
            <a:off x="424255" y="1957188"/>
            <a:ext cx="2140612" cy="527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  <a:spcBef>
                <a:spcPct val="0"/>
              </a:spcBef>
            </a:pPr>
            <a:r>
              <a:rPr lang="en-US" sz="2800">
                <a:solidFill>
                  <a:srgbClr val="A8C945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Compliance</a:t>
            </a:r>
            <a:endParaRPr lang="en-US" sz="2999">
              <a:solidFill>
                <a:srgbClr val="A8C945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9081590-E64A-C3A9-D78C-42D4D9B9A336}"/>
              </a:ext>
            </a:extLst>
          </p:cNvPr>
          <p:cNvSpPr txBox="1"/>
          <p:nvPr/>
        </p:nvSpPr>
        <p:spPr>
          <a:xfrm>
            <a:off x="3193102" y="1938201"/>
            <a:ext cx="3305233" cy="527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  <a:spcBef>
                <a:spcPct val="0"/>
              </a:spcBef>
            </a:pPr>
            <a:r>
              <a:rPr lang="en-US" sz="2800">
                <a:solidFill>
                  <a:srgbClr val="A8C945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Maintenance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C5C2CCAB-7011-02BA-68AC-61E28CF92D97}"/>
              </a:ext>
            </a:extLst>
          </p:cNvPr>
          <p:cNvSpPr txBox="1"/>
          <p:nvPr/>
        </p:nvSpPr>
        <p:spPr>
          <a:xfrm>
            <a:off x="3193103" y="2542261"/>
            <a:ext cx="3228017" cy="3054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>
                <a:latin typeface="Glacial Indifference"/>
                <a:ea typeface="Glacial Indifference"/>
                <a:cs typeface="Glacial Indifference"/>
                <a:sym typeface="Glacial Indifference"/>
              </a:rPr>
              <a:t>Street sweeping</a:t>
            </a:r>
          </a:p>
          <a:p>
            <a:pPr>
              <a:lnSpc>
                <a:spcPts val="2400"/>
              </a:lnSpc>
            </a:pPr>
            <a:r>
              <a:rPr lang="en-US" sz="1600">
                <a:latin typeface="Glacial Indifference"/>
                <a:ea typeface="Glacial Indifference"/>
                <a:cs typeface="Glacial Indifference"/>
                <a:sym typeface="Glacial Indifference"/>
              </a:rPr>
              <a:t>General administration</a:t>
            </a:r>
          </a:p>
          <a:p>
            <a:pPr>
              <a:lnSpc>
                <a:spcPts val="2400"/>
              </a:lnSpc>
            </a:pPr>
            <a:r>
              <a:rPr lang="en-US" sz="1600">
                <a:latin typeface="Glacial Indifference"/>
                <a:ea typeface="Glacial Indifference"/>
                <a:cs typeface="Glacial Indifference"/>
                <a:sym typeface="Glacial Indifference"/>
              </a:rPr>
              <a:t>System inspections</a:t>
            </a:r>
          </a:p>
          <a:p>
            <a:pPr>
              <a:lnSpc>
                <a:spcPts val="2400"/>
              </a:lnSpc>
            </a:pPr>
            <a:r>
              <a:rPr lang="en-US" sz="1600">
                <a:latin typeface="Glacial Indifference"/>
                <a:ea typeface="Glacial Indifference"/>
                <a:cs typeface="Glacial Indifference"/>
                <a:sym typeface="Glacial Indifference"/>
              </a:rPr>
              <a:t>Household hazardous waste collection</a:t>
            </a:r>
          </a:p>
          <a:p>
            <a:pPr>
              <a:lnSpc>
                <a:spcPts val="2400"/>
              </a:lnSpc>
            </a:pPr>
            <a:r>
              <a:rPr lang="en-US" sz="1600">
                <a:latin typeface="Glacial Indifference"/>
                <a:ea typeface="Glacial Indifference"/>
                <a:cs typeface="Glacial Indifference"/>
                <a:sym typeface="Glacial Indifference"/>
              </a:rPr>
              <a:t>Inlet/conveyance debris removal</a:t>
            </a:r>
          </a:p>
          <a:p>
            <a:pPr>
              <a:lnSpc>
                <a:spcPts val="2400"/>
              </a:lnSpc>
            </a:pPr>
            <a:r>
              <a:rPr lang="en-US" sz="1600">
                <a:latin typeface="Glacial Indifference"/>
                <a:ea typeface="Glacial Indifference"/>
                <a:cs typeface="Glacial Indifference"/>
                <a:sym typeface="Glacial Indifference"/>
              </a:rPr>
              <a:t>Channel repair</a:t>
            </a:r>
          </a:p>
          <a:p>
            <a:pPr>
              <a:lnSpc>
                <a:spcPts val="2400"/>
              </a:lnSpc>
            </a:pPr>
            <a:r>
              <a:rPr lang="en-US" sz="1600">
                <a:latin typeface="Glacial Indifference"/>
                <a:ea typeface="Glacial Indifference"/>
                <a:cs typeface="Glacial Indifference"/>
                <a:sym typeface="Glacial Indifference"/>
              </a:rPr>
              <a:t>Vegetation management</a:t>
            </a:r>
          </a:p>
          <a:p>
            <a:pPr>
              <a:lnSpc>
                <a:spcPts val="2400"/>
              </a:lnSpc>
            </a:pPr>
            <a:r>
              <a:rPr lang="en-US" sz="1600">
                <a:latin typeface="Glacial Indifference"/>
                <a:ea typeface="Glacial Indifference"/>
                <a:cs typeface="Glacial Indifference"/>
                <a:sym typeface="Glacial Indifference"/>
              </a:rPr>
              <a:t>Hazardous spill management</a:t>
            </a:r>
          </a:p>
          <a:p>
            <a:pPr>
              <a:lnSpc>
                <a:spcPts val="2400"/>
              </a:lnSpc>
              <a:spcBef>
                <a:spcPct val="0"/>
              </a:spcBef>
            </a:pPr>
            <a:r>
              <a:rPr lang="en-US" sz="1600">
                <a:latin typeface="Glacial Indifference"/>
                <a:ea typeface="Glacial Indifference"/>
                <a:cs typeface="Glacial Indifference"/>
                <a:sym typeface="Glacial Indifference"/>
              </a:rPr>
              <a:t>Aeration and aquatic vegetation management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50F567C0-31C0-5FB2-D08F-BCC03E881F44}"/>
              </a:ext>
            </a:extLst>
          </p:cNvPr>
          <p:cNvSpPr txBox="1"/>
          <p:nvPr/>
        </p:nvSpPr>
        <p:spPr>
          <a:xfrm>
            <a:off x="6575552" y="1980920"/>
            <a:ext cx="2891727" cy="534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  <a:spcBef>
                <a:spcPct val="0"/>
              </a:spcBef>
            </a:pPr>
            <a:r>
              <a:rPr lang="en-US" sz="2999">
                <a:solidFill>
                  <a:srgbClr val="A8C945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Capital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959468-171F-63E3-BD32-6805ED0FAB23}"/>
              </a:ext>
            </a:extLst>
          </p:cNvPr>
          <p:cNvSpPr txBox="1"/>
          <p:nvPr/>
        </p:nvSpPr>
        <p:spPr>
          <a:xfrm>
            <a:off x="6498337" y="2507288"/>
            <a:ext cx="2968942" cy="2531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>
                <a:latin typeface="Glacial Indifference"/>
                <a:ea typeface="Glacial Indifference"/>
                <a:cs typeface="Glacial Indifference"/>
                <a:sym typeface="Glacial Indifference"/>
              </a:rPr>
              <a:t>Flood control</a:t>
            </a:r>
          </a:p>
          <a:p>
            <a:pPr>
              <a:lnSpc>
                <a:spcPts val="2400"/>
              </a:lnSpc>
            </a:pPr>
            <a:r>
              <a:rPr lang="en-US" sz="1600">
                <a:latin typeface="Glacial Indifference"/>
                <a:ea typeface="Glacial Indifference"/>
                <a:cs typeface="Glacial Indifference"/>
                <a:sym typeface="Glacial Indifference"/>
              </a:rPr>
              <a:t>Creek sediment removal</a:t>
            </a:r>
          </a:p>
          <a:p>
            <a:pPr>
              <a:lnSpc>
                <a:spcPts val="2400"/>
              </a:lnSpc>
            </a:pPr>
            <a:r>
              <a:rPr lang="en-US" sz="1600">
                <a:latin typeface="Glacial Indifference"/>
                <a:ea typeface="Glacial Indifference"/>
                <a:cs typeface="Glacial Indifference"/>
                <a:sym typeface="Glacial Indifference"/>
              </a:rPr>
              <a:t>Erosion protection</a:t>
            </a:r>
          </a:p>
          <a:p>
            <a:pPr>
              <a:lnSpc>
                <a:spcPts val="2400"/>
              </a:lnSpc>
            </a:pPr>
            <a:r>
              <a:rPr lang="en-US" sz="1600">
                <a:latin typeface="Glacial Indifference"/>
                <a:ea typeface="Glacial Indifference"/>
                <a:cs typeface="Glacial Indifference"/>
                <a:sym typeface="Glacial Indifference"/>
              </a:rPr>
              <a:t>Channel rehabilitation</a:t>
            </a:r>
          </a:p>
          <a:p>
            <a:pPr>
              <a:lnSpc>
                <a:spcPts val="2400"/>
              </a:lnSpc>
            </a:pPr>
            <a:r>
              <a:rPr lang="en-US" sz="1600">
                <a:latin typeface="Glacial Indifference"/>
                <a:ea typeface="Glacial Indifference"/>
                <a:cs typeface="Glacial Indifference"/>
                <a:sym typeface="Glacial Indifference"/>
              </a:rPr>
              <a:t>Channel reconstruction</a:t>
            </a:r>
          </a:p>
          <a:p>
            <a:pPr>
              <a:lnSpc>
                <a:spcPts val="2400"/>
              </a:lnSpc>
            </a:pPr>
            <a:r>
              <a:rPr lang="en-US" sz="1600">
                <a:solidFill>
                  <a:srgbClr val="0070C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Repair/reconstruction of roadway at flood prone areas</a:t>
            </a:r>
          </a:p>
          <a:p>
            <a:pPr>
              <a:lnSpc>
                <a:spcPts val="2400"/>
              </a:lnSpc>
            </a:pPr>
            <a:r>
              <a:rPr lang="en-US" sz="1600">
                <a:latin typeface="Glacial Indifference"/>
                <a:ea typeface="Glacial Indifference"/>
                <a:cs typeface="Glacial Indifference"/>
                <a:sym typeface="Glacial Indifference"/>
              </a:rPr>
              <a:t>Bridge and culvert construction</a:t>
            </a:r>
          </a:p>
        </p:txBody>
      </p:sp>
    </p:spTree>
    <p:extLst>
      <p:ext uri="{BB962C8B-B14F-4D97-AF65-F5344CB8AC3E}">
        <p14:creationId xmlns:p14="http://schemas.microsoft.com/office/powerpoint/2010/main" val="1907619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7BE15F9-8A87-F68B-AA1E-1E854923B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8D13005C-8BAE-EE41-643E-8D03445D5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571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C762DD-4BD2-F908-ACF3-4AC82AB7C3A0}"/>
              </a:ext>
            </a:extLst>
          </p:cNvPr>
          <p:cNvSpPr txBox="1"/>
          <p:nvPr/>
        </p:nvSpPr>
        <p:spPr>
          <a:xfrm>
            <a:off x="533400" y="296316"/>
            <a:ext cx="6419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2018 vs. 2025 Revenue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A832C200-2281-7269-342D-B25D2A890808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26</a:t>
            </a:fld>
            <a:endParaRPr lang="en-US" b="1">
              <a:latin typeface="+mn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68A215-FA88-5C77-0CBF-F821C1FF30B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459033E-BFBD-10F8-CF2C-D3E3BDD86D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9339389"/>
              </p:ext>
            </p:extLst>
          </p:nvPr>
        </p:nvGraphicFramePr>
        <p:xfrm>
          <a:off x="314960" y="114638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45304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00C8151-CCAF-F06C-C0B0-585EE6BFF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42F2912-7681-916A-8E83-1A90C2AEE99B}"/>
              </a:ext>
            </a:extLst>
          </p:cNvPr>
          <p:cNvSpPr txBox="1"/>
          <p:nvPr/>
        </p:nvSpPr>
        <p:spPr>
          <a:xfrm>
            <a:off x="533400" y="272115"/>
            <a:ext cx="858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Rate Comparison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73AD516C-F2FB-1082-E763-6CE171F59A60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27</a:t>
            </a:fld>
            <a:endParaRPr lang="en-US" b="1">
              <a:latin typeface="+mn-lt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14D055B-A1AA-FAC2-CBE8-74C63A8114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734670"/>
              </p:ext>
            </p:extLst>
          </p:nvPr>
        </p:nvGraphicFramePr>
        <p:xfrm>
          <a:off x="0" y="1042030"/>
          <a:ext cx="6096000" cy="5196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D1A315B-92F9-57DC-D7F7-C66A5F041F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000" t="15556" r="18332" b="29926"/>
          <a:stretch/>
        </p:blipFill>
        <p:spPr>
          <a:xfrm>
            <a:off x="872153" y="1127275"/>
            <a:ext cx="1606575" cy="929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15FC443-0A4D-6CC6-110D-FFBED38D423A}"/>
              </a:ext>
            </a:extLst>
          </p:cNvPr>
          <p:cNvSpPr/>
          <p:nvPr/>
        </p:nvSpPr>
        <p:spPr>
          <a:xfrm>
            <a:off x="872153" y="2056958"/>
            <a:ext cx="1606575" cy="36177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2,400 sq ft Impervious Area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75A2E3-9A77-9B5D-36DA-DE56008C562A}"/>
              </a:ext>
            </a:extLst>
          </p:cNvPr>
          <p:cNvSpPr txBox="1"/>
          <p:nvPr/>
        </p:nvSpPr>
        <p:spPr>
          <a:xfrm>
            <a:off x="1777639" y="6361771"/>
            <a:ext cx="3589733" cy="305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*Midland rates based on tier 2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25D8449-7A6F-0357-2249-F1B930B5FA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1284882"/>
              </p:ext>
            </p:extLst>
          </p:nvPr>
        </p:nvGraphicFramePr>
        <p:xfrm>
          <a:off x="6096000" y="1042031"/>
          <a:ext cx="6096000" cy="5196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09AEB1D-D7D2-D3A7-2270-8875AB310E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8169" y="1153566"/>
            <a:ext cx="1845217" cy="9219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DAC555-0BDC-3894-A03C-45D1938B8E7E}"/>
              </a:ext>
            </a:extLst>
          </p:cNvPr>
          <p:cNvSpPr/>
          <p:nvPr/>
        </p:nvSpPr>
        <p:spPr>
          <a:xfrm>
            <a:off x="6807039" y="2034642"/>
            <a:ext cx="1846347" cy="40640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25,000 sq ft Impervious Area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047B2F-0564-69CD-0310-285864B5E7DC}"/>
              </a:ext>
            </a:extLst>
          </p:cNvPr>
          <p:cNvSpPr txBox="1"/>
          <p:nvPr/>
        </p:nvSpPr>
        <p:spPr>
          <a:xfrm>
            <a:off x="7858890" y="6361771"/>
            <a:ext cx="3589733" cy="305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*Midland rates based on tier 3</a:t>
            </a:r>
          </a:p>
        </p:txBody>
      </p:sp>
    </p:spTree>
    <p:extLst>
      <p:ext uri="{BB962C8B-B14F-4D97-AF65-F5344CB8AC3E}">
        <p14:creationId xmlns:p14="http://schemas.microsoft.com/office/powerpoint/2010/main" val="1291695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B957CBA-E7C4-9259-2648-0AFF852E9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DDC3B94-52EF-C350-283B-A899C643087D}"/>
              </a:ext>
            </a:extLst>
          </p:cNvPr>
          <p:cNvSpPr txBox="1"/>
          <p:nvPr/>
        </p:nvSpPr>
        <p:spPr>
          <a:xfrm>
            <a:off x="533400" y="272115"/>
            <a:ext cx="858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Rate Comparison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2763542-198D-0434-F8E7-3C280B9EBBC2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28</a:t>
            </a:fld>
            <a:endParaRPr lang="en-US" b="1">
              <a:latin typeface="+mn-lt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9325049-BD0E-5020-02D9-9567064ECA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704425"/>
              </p:ext>
            </p:extLst>
          </p:nvPr>
        </p:nvGraphicFramePr>
        <p:xfrm>
          <a:off x="-429768" y="1094589"/>
          <a:ext cx="12192000" cy="5196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1E80770-717E-9D7E-2729-B6431B92BB6D}"/>
              </a:ext>
            </a:extLst>
          </p:cNvPr>
          <p:cNvSpPr txBox="1"/>
          <p:nvPr/>
        </p:nvSpPr>
        <p:spPr>
          <a:xfrm>
            <a:off x="1593807" y="6262262"/>
            <a:ext cx="3973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* Midland residential rates based on tier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843040-81B5-75D5-269A-4CF79606457B}"/>
              </a:ext>
            </a:extLst>
          </p:cNvPr>
          <p:cNvSpPr txBox="1"/>
          <p:nvPr/>
        </p:nvSpPr>
        <p:spPr>
          <a:xfrm>
            <a:off x="1593806" y="6527959"/>
            <a:ext cx="3973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**Midland commercial rates based on tier 3</a:t>
            </a:r>
          </a:p>
        </p:txBody>
      </p:sp>
    </p:spTree>
    <p:extLst>
      <p:ext uri="{BB962C8B-B14F-4D97-AF65-F5344CB8AC3E}">
        <p14:creationId xmlns:p14="http://schemas.microsoft.com/office/powerpoint/2010/main" val="35983809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72DE419-D7C6-591F-F9DC-3311AF8FF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76B4079-3124-AD66-B8F6-02B535560544}"/>
              </a:ext>
            </a:extLst>
          </p:cNvPr>
          <p:cNvSpPr txBox="1"/>
          <p:nvPr/>
        </p:nvSpPr>
        <p:spPr>
          <a:xfrm>
            <a:off x="533400" y="272115"/>
            <a:ext cx="858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Rate Comparison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10B493AD-06D7-EDB3-81B1-A2E820C5490C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29</a:t>
            </a:fld>
            <a:endParaRPr lang="en-US" b="1">
              <a:latin typeface="+mn-lt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3842F2A-7797-5F37-0FA2-C1A6B90610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2644919"/>
              </p:ext>
            </p:extLst>
          </p:nvPr>
        </p:nvGraphicFramePr>
        <p:xfrm>
          <a:off x="-429768" y="1094589"/>
          <a:ext cx="12192000" cy="5196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022CDCE-7E3E-2DD3-E1B4-F713732D8C09}"/>
              </a:ext>
            </a:extLst>
          </p:cNvPr>
          <p:cNvSpPr txBox="1"/>
          <p:nvPr/>
        </p:nvSpPr>
        <p:spPr>
          <a:xfrm>
            <a:off x="1593807" y="6262262"/>
            <a:ext cx="3973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* Midland residential rates based on tier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47357-0CEC-7D99-7893-17DE1AC1B36B}"/>
              </a:ext>
            </a:extLst>
          </p:cNvPr>
          <p:cNvSpPr txBox="1"/>
          <p:nvPr/>
        </p:nvSpPr>
        <p:spPr>
          <a:xfrm>
            <a:off x="1593806" y="6527959"/>
            <a:ext cx="3973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**Midland commercial rates based on tier 3</a:t>
            </a:r>
          </a:p>
        </p:txBody>
      </p:sp>
    </p:spTree>
    <p:extLst>
      <p:ext uri="{BB962C8B-B14F-4D97-AF65-F5344CB8AC3E}">
        <p14:creationId xmlns:p14="http://schemas.microsoft.com/office/powerpoint/2010/main" val="769898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94A12DCF-C41A-E994-6C63-BABE9A6C0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209331" y="82848"/>
            <a:ext cx="9205091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CURRENT NEEDS</a:t>
            </a:r>
            <a:endParaRPr lang="en-US" sz="4400" b="1" dirty="0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400" y="914817"/>
            <a:ext cx="9050215" cy="29546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/>
                <a:cs typeface="Arial"/>
              </a:rPr>
              <a:t>$18.1 M </a:t>
            </a:r>
            <a:r>
              <a:rPr lang="en-US" sz="2800" dirty="0">
                <a:latin typeface="Arial"/>
                <a:cs typeface="Arial"/>
              </a:rPr>
              <a:t>($6.04 M for 3-year period beginning 2027)</a:t>
            </a:r>
            <a:endParaRPr lang="en-US" sz="2800" b="1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/>
                <a:cs typeface="Arial"/>
              </a:rPr>
              <a:t>$4.5 M </a:t>
            </a:r>
            <a:r>
              <a:rPr lang="en-US" sz="2800" dirty="0">
                <a:latin typeface="Arial"/>
                <a:cs typeface="Arial"/>
              </a:rPr>
              <a:t>in deductions identified ($1.5 M from Water and Sewer Fund and $3 M in MISD permit fees)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/>
                <a:cs typeface="Arial"/>
              </a:rPr>
              <a:t>$13.6 M </a:t>
            </a:r>
            <a:r>
              <a:rPr lang="en-US" sz="2800" dirty="0">
                <a:latin typeface="Arial"/>
                <a:cs typeface="Arial"/>
              </a:rPr>
              <a:t>needed for new 3-year total</a:t>
            </a:r>
          </a:p>
          <a:p>
            <a:endParaRPr lang="en-US" sz="2800" dirty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endParaRPr lang="en-US" b="1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+mn-lt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D4C200-F7D3-1555-1403-A69C07B91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816" y="4141381"/>
            <a:ext cx="8286251" cy="23092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A7E830-10C2-FF03-CE22-8700918E5315}"/>
              </a:ext>
            </a:extLst>
          </p:cNvPr>
          <p:cNvSpPr txBox="1"/>
          <p:nvPr/>
        </p:nvSpPr>
        <p:spPr>
          <a:xfrm>
            <a:off x="4163400" y="3747334"/>
            <a:ext cx="25575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Wadley Avenue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23BD9E1-DC1E-931F-FB4C-ADB1D67C1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460728"/>
              </p:ext>
            </p:extLst>
          </p:nvPr>
        </p:nvGraphicFramePr>
        <p:xfrm>
          <a:off x="903043" y="2697480"/>
          <a:ext cx="5743575" cy="731520"/>
        </p:xfrm>
        <a:graphic>
          <a:graphicData uri="http://schemas.openxmlformats.org/drawingml/2006/table">
            <a:tbl>
              <a:tblPr/>
              <a:tblGrid>
                <a:gridCol w="1914525">
                  <a:extLst>
                    <a:ext uri="{9D8B030D-6E8A-4147-A177-3AD203B41FA5}">
                      <a16:colId xmlns:a16="http://schemas.microsoft.com/office/drawing/2014/main" val="3771158479"/>
                    </a:ext>
                  </a:extLst>
                </a:gridCol>
                <a:gridCol w="1914525">
                  <a:extLst>
                    <a:ext uri="{9D8B030D-6E8A-4147-A177-3AD203B41FA5}">
                      <a16:colId xmlns:a16="http://schemas.microsoft.com/office/drawing/2014/main" val="3857487743"/>
                    </a:ext>
                  </a:extLst>
                </a:gridCol>
                <a:gridCol w="1914525">
                  <a:extLst>
                    <a:ext uri="{9D8B030D-6E8A-4147-A177-3AD203B41FA5}">
                      <a16:colId xmlns:a16="http://schemas.microsoft.com/office/drawing/2014/main" val="2761855877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highlight>
                            <a:srgbClr val="156082"/>
                          </a:highlight>
                          <a:latin typeface="Century Gothic" panose="020B0502020202020204" pitchFamily="34" charset="0"/>
                        </a:rPr>
                        <a:t>January 2027​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highlight>
                          <a:srgbClr val="156082"/>
                        </a:highlight>
                      </a:endParaRPr>
                    </a:p>
                  </a:txBody>
                  <a:tcPr>
                    <a:lnL w="13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43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highlight>
                            <a:srgbClr val="156082"/>
                          </a:highlight>
                          <a:latin typeface="Century Gothic" panose="020B0502020202020204" pitchFamily="34" charset="0"/>
                        </a:rPr>
                        <a:t>January 2028​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highlight>
                          <a:srgbClr val="156082"/>
                        </a:highlight>
                      </a:endParaRPr>
                    </a:p>
                  </a:txBody>
                  <a:tcPr>
                    <a:lnL w="13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43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highlight>
                            <a:srgbClr val="156082"/>
                          </a:highlight>
                          <a:latin typeface="Century Gothic" panose="020B0502020202020204" pitchFamily="34" charset="0"/>
                        </a:rPr>
                        <a:t>January 2029​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highlight>
                          <a:srgbClr val="156082"/>
                        </a:highlight>
                      </a:endParaRPr>
                    </a:p>
                  </a:txBody>
                  <a:tcPr>
                    <a:lnL w="13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143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683785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highlight>
                            <a:srgbClr val="CCD2D8"/>
                          </a:highlight>
                          <a:latin typeface="Century Gothic" panose="020B0502020202020204" pitchFamily="34" charset="0"/>
                        </a:rPr>
                        <a:t>$4.53 Mil​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highlight>
                          <a:srgbClr val="CCD2D8"/>
                        </a:highlight>
                      </a:endParaRPr>
                    </a:p>
                  </a:txBody>
                  <a:tcPr>
                    <a:lnL w="13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43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highlight>
                            <a:srgbClr val="CCD2D8"/>
                          </a:highlight>
                          <a:latin typeface="Century Gothic" panose="020B0502020202020204" pitchFamily="34" charset="0"/>
                        </a:rPr>
                        <a:t>$4.53 Mil​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highlight>
                          <a:srgbClr val="CCD2D8"/>
                        </a:highlight>
                      </a:endParaRPr>
                    </a:p>
                  </a:txBody>
                  <a:tcPr>
                    <a:lnL w="13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43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CCD2D8"/>
                          </a:highlight>
                          <a:latin typeface="Century Gothic" panose="020B0502020202020204" pitchFamily="34" charset="0"/>
                        </a:rPr>
                        <a:t>$4.53 Mil​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highlight>
                          <a:srgbClr val="CCD2D8"/>
                        </a:highlight>
                      </a:endParaRPr>
                    </a:p>
                  </a:txBody>
                  <a:tcPr>
                    <a:lnL w="13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143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81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0668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BF56F0F9-947D-03C2-A93C-D2B7DB11A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044" y="269732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6426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ransport&#10;&#10;AI-generated content may be incorrect.">
            <a:extLst>
              <a:ext uri="{FF2B5EF4-FFF2-40B4-BE49-F238E27FC236}">
                <a16:creationId xmlns:a16="http://schemas.microsoft.com/office/drawing/2014/main" id="{9E947C5C-4DDC-2DF6-4BF4-5F9F0AE48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272115"/>
            <a:ext cx="858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FY26 Rates and Projected Revenue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30</a:t>
            </a:fld>
            <a:endParaRPr lang="en-US" b="1">
              <a:latin typeface="+mn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C7E693A-5D85-7E0D-C473-5B68387D5A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333535"/>
              </p:ext>
            </p:extLst>
          </p:nvPr>
        </p:nvGraphicFramePr>
        <p:xfrm>
          <a:off x="690412" y="1306665"/>
          <a:ext cx="4389120" cy="4389120"/>
        </p:xfrm>
        <a:graphic>
          <a:graphicData uri="http://schemas.openxmlformats.org/drawingml/2006/table">
            <a:tbl>
              <a:tblPr firstRow="1" bandRow="1"/>
              <a:tblGrid>
                <a:gridCol w="1097280">
                  <a:extLst>
                    <a:ext uri="{9D8B030D-6E8A-4147-A177-3AD203B41FA5}">
                      <a16:colId xmlns:a16="http://schemas.microsoft.com/office/drawing/2014/main" val="1346796194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91909488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497620763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270573912"/>
                    </a:ext>
                  </a:extLst>
                </a:gridCol>
              </a:tblGrid>
              <a:tr h="7181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 sz="140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+mn-lt"/>
                        </a:rPr>
                        <a:t>Monthly Rate*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Property Count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FY26 Revenue Projection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319904"/>
                  </a:ext>
                </a:extLst>
              </a:tr>
              <a:tr h="2992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400">
                          <a:latin typeface="+mn-lt"/>
                        </a:rPr>
                        <a:t>Res Tier 1 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+mn-lt"/>
                        </a:rPr>
                        <a:t>$1.20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3,171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$45,662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589124"/>
                  </a:ext>
                </a:extLst>
              </a:tr>
              <a:tr h="2992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400">
                          <a:latin typeface="+mn-lt"/>
                        </a:rPr>
                        <a:t>Res Tier 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+mn-lt"/>
                        </a:rPr>
                        <a:t>$2.00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12,487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$299,688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7536127"/>
                  </a:ext>
                </a:extLst>
              </a:tr>
              <a:tr h="2992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400">
                          <a:latin typeface="+mn-lt"/>
                        </a:rPr>
                        <a:t>Res Tier 3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+mn-lt"/>
                        </a:rPr>
                        <a:t>$3.40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24,240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$988,992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525009"/>
                  </a:ext>
                </a:extLst>
              </a:tr>
              <a:tr h="2992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r"/>
                      <a:r>
                        <a:rPr lang="en-US" sz="1400" b="1">
                          <a:solidFill>
                            <a:schemeClr val="bg1"/>
                          </a:solidFill>
                          <a:latin typeface="+mn-lt"/>
                        </a:rPr>
                        <a:t>TOTAL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endParaRPr lang="en-US" sz="14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38,898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$1,334,342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190226"/>
                  </a:ext>
                </a:extLst>
              </a:tr>
              <a:tr h="2992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400">
                          <a:latin typeface="+mn-lt"/>
                        </a:rPr>
                        <a:t>Com Tier 1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+mn-lt"/>
                        </a:rPr>
                        <a:t>$5.80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646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$44,962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085740"/>
                  </a:ext>
                </a:extLst>
              </a:tr>
              <a:tr h="2992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400">
                          <a:latin typeface="+mn-lt"/>
                        </a:rPr>
                        <a:t>Com Tier 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+mn-lt"/>
                        </a:rPr>
                        <a:t>$13.00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690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$107,640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760322"/>
                  </a:ext>
                </a:extLst>
              </a:tr>
              <a:tr h="2992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400">
                          <a:latin typeface="+mn-lt"/>
                        </a:rPr>
                        <a:t>Com Tier 3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+mn-lt"/>
                        </a:rPr>
                        <a:t>$30.00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773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$278,280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999150"/>
                  </a:ext>
                </a:extLst>
              </a:tr>
              <a:tr h="2992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+mn-lt"/>
                        </a:rPr>
                        <a:t>Com Tier 4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+mn-lt"/>
                        </a:rPr>
                        <a:t>$68.40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383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$314,366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416133"/>
                  </a:ext>
                </a:extLst>
              </a:tr>
              <a:tr h="2992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+mn-lt"/>
                        </a:rPr>
                        <a:t>Com Tier 5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+mn-lt"/>
                        </a:rPr>
                        <a:t>$154.00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$484,176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311955"/>
                  </a:ext>
                </a:extLst>
              </a:tr>
              <a:tr h="2992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+mn-lt"/>
                        </a:rPr>
                        <a:t>Com Tier 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+mn-lt"/>
                        </a:rPr>
                        <a:t>$220.00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$374,880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583559"/>
                  </a:ext>
                </a:extLst>
              </a:tr>
              <a:tr h="299239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4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2,896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$1,604,304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006066"/>
                  </a:ext>
                </a:extLst>
              </a:tr>
              <a:tr h="299239">
                <a:tc gridSpan="3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GRAND TOTAL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400" b="1" kern="1200">
                        <a:solidFill>
                          <a:schemeClr val="bg1"/>
                        </a:solidFill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>
                        <a:solidFill>
                          <a:schemeClr val="bg1"/>
                        </a:solidFill>
                        <a:latin typeface="Aptos" panose="02110004020202020204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$2,938,646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11006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99AF769-CF43-D338-7713-A24915D8ED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895883"/>
              </p:ext>
            </p:extLst>
          </p:nvPr>
        </p:nvGraphicFramePr>
        <p:xfrm>
          <a:off x="5537200" y="1303137"/>
          <a:ext cx="3584450" cy="609600"/>
        </p:xfrm>
        <a:graphic>
          <a:graphicData uri="http://schemas.openxmlformats.org/drawingml/2006/table">
            <a:tbl>
              <a:tblPr firstRow="1" bandRow="1"/>
              <a:tblGrid>
                <a:gridCol w="1643634">
                  <a:extLst>
                    <a:ext uri="{9D8B030D-6E8A-4147-A177-3AD203B41FA5}">
                      <a16:colId xmlns:a16="http://schemas.microsoft.com/office/drawing/2014/main" val="3877256064"/>
                    </a:ext>
                  </a:extLst>
                </a:gridCol>
                <a:gridCol w="1940816">
                  <a:extLst>
                    <a:ext uri="{9D8B030D-6E8A-4147-A177-3AD203B41FA5}">
                      <a16:colId xmlns:a16="http://schemas.microsoft.com/office/drawing/2014/main" val="2741085265"/>
                    </a:ext>
                  </a:extLst>
                </a:gridCol>
              </a:tblGrid>
              <a:tr h="2293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400">
                          <a:latin typeface="+mn-lt"/>
                        </a:rPr>
                        <a:t>Revenues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+mn-lt"/>
                        </a:rPr>
                        <a:t>Adopted FY26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747911"/>
                  </a:ext>
                </a:extLst>
              </a:tr>
              <a:tr h="2395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400">
                          <a:latin typeface="+mn-lt"/>
                        </a:rPr>
                        <a:t>Drainage Fee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+mn-lt"/>
                        </a:rPr>
                        <a:t>$2,731,616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286796"/>
                  </a:ext>
                </a:extLst>
              </a:tr>
            </a:tbl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7C56AD2-230F-AAC6-B1D1-C01C30A955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1341966"/>
              </p:ext>
            </p:extLst>
          </p:nvPr>
        </p:nvGraphicFramePr>
        <p:xfrm>
          <a:off x="5527964" y="2660931"/>
          <a:ext cx="3584450" cy="3034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C71C863-024C-907C-309F-763016E8F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019041"/>
              </p:ext>
            </p:extLst>
          </p:nvPr>
        </p:nvGraphicFramePr>
        <p:xfrm>
          <a:off x="5537200" y="1982034"/>
          <a:ext cx="3584450" cy="609600"/>
        </p:xfrm>
        <a:graphic>
          <a:graphicData uri="http://schemas.openxmlformats.org/drawingml/2006/table">
            <a:tbl>
              <a:tblPr firstRow="1" bandRow="1"/>
              <a:tblGrid>
                <a:gridCol w="1643634">
                  <a:extLst>
                    <a:ext uri="{9D8B030D-6E8A-4147-A177-3AD203B41FA5}">
                      <a16:colId xmlns:a16="http://schemas.microsoft.com/office/drawing/2014/main" val="3877256064"/>
                    </a:ext>
                  </a:extLst>
                </a:gridCol>
                <a:gridCol w="1940816">
                  <a:extLst>
                    <a:ext uri="{9D8B030D-6E8A-4147-A177-3AD203B41FA5}">
                      <a16:colId xmlns:a16="http://schemas.microsoft.com/office/drawing/2014/main" val="2741085265"/>
                    </a:ext>
                  </a:extLst>
                </a:gridCol>
              </a:tblGrid>
              <a:tr h="2911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 sz="140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+mn-lt"/>
                        </a:rPr>
                        <a:t>Dollars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747911"/>
                  </a:ext>
                </a:extLst>
              </a:tr>
              <a:tr h="2395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400">
                          <a:latin typeface="+mn-lt"/>
                        </a:rPr>
                        <a:t>Surplus/(Deficit)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+mn-lt"/>
                        </a:rPr>
                        <a:t>$207,030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2867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2619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C211A5F9-5A13-401A-D406-3411F0986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533400" y="362597"/>
            <a:ext cx="8623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Stormwater Utility Fee Background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399" y="1171413"/>
            <a:ext cx="8623223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Rates established in April 2018 in accordance with Texas Local Government Code 552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Funds </a:t>
            </a:r>
            <a:r>
              <a:rPr lang="en-US" sz="2000">
                <a:latin typeface="Arial"/>
                <a:cs typeface="Arial"/>
              </a:rPr>
              <a:t>drainage</a:t>
            </a:r>
          </a:p>
          <a:p>
            <a:r>
              <a:rPr lang="en-US" sz="2000">
                <a:cs typeface="Arial"/>
              </a:rPr>
              <a:t> services and infrastructure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cs typeface="Arial"/>
              </a:rPr>
              <a:t>The following property types are exempt from the fee:</a:t>
            </a:r>
          </a:p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31</a:t>
            </a:fld>
            <a:endParaRPr lang="en-US" b="1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ABAD14-F547-AD30-9F5E-AB88AB5D99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913"/>
          <a:stretch>
            <a:fillRect/>
          </a:stretch>
        </p:blipFill>
        <p:spPr>
          <a:xfrm>
            <a:off x="1177976" y="2590597"/>
            <a:ext cx="7978646" cy="313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43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C966E83-9A79-241B-9F8C-845382A8B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ransport&#10;&#10;AI-generated content may be incorrect.">
            <a:extLst>
              <a:ext uri="{FF2B5EF4-FFF2-40B4-BE49-F238E27FC236}">
                <a16:creationId xmlns:a16="http://schemas.microsoft.com/office/drawing/2014/main" id="{8C05D6F6-D5E2-A75E-70DE-CD8435A92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6EC05D-C36D-9D70-9B44-1857D86E3C50}"/>
              </a:ext>
            </a:extLst>
          </p:cNvPr>
          <p:cNvSpPr txBox="1"/>
          <p:nvPr/>
        </p:nvSpPr>
        <p:spPr>
          <a:xfrm>
            <a:off x="533400" y="272115"/>
            <a:ext cx="858825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Current and Recommended Rates Comparison</a:t>
            </a:r>
            <a:endParaRPr lang="en-US" sz="3600" b="1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176CE2B0-43E6-69D9-9DB1-15AB67083D10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dirty="0" smtClean="0">
                <a:latin typeface="+mn-lt"/>
              </a:rPr>
              <a:pPr/>
              <a:t>32</a:t>
            </a:fld>
            <a:endParaRPr lang="en-US" b="1">
              <a:latin typeface="+mn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FA1186B-7D25-436C-ED5D-1542E7D9D8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414355"/>
              </p:ext>
            </p:extLst>
          </p:nvPr>
        </p:nvGraphicFramePr>
        <p:xfrm>
          <a:off x="738187" y="1659995"/>
          <a:ext cx="3659716" cy="40671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5166">
                  <a:extLst>
                    <a:ext uri="{9D8B030D-6E8A-4147-A177-3AD203B41FA5}">
                      <a16:colId xmlns:a16="http://schemas.microsoft.com/office/drawing/2014/main" val="1768241300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3986787434"/>
                    </a:ext>
                  </a:extLst>
                </a:gridCol>
              </a:tblGrid>
              <a:tr h="44767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effectLst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b="1" kern="0">
                          <a:solidFill>
                            <a:srgbClr val="FFFFFF"/>
                          </a:solidFill>
                          <a:effectLst/>
                          <a:latin typeface="Century Gothic"/>
                          <a:ea typeface="Times New Roman" panose="02020603050405020304" pitchFamily="18" charset="0"/>
                          <a:cs typeface="Times New Roman"/>
                        </a:rPr>
                        <a:t>Current Rates</a:t>
                      </a:r>
                      <a:endParaRPr lang="en-US">
                        <a:effectLst/>
                        <a:latin typeface="Century Gothic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901646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>
                        <a:buNone/>
                      </a:pPr>
                      <a:r>
                        <a:rPr lang="en-US" sz="1600" b="0" kern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Times New Roman" panose="02020603050405020304" pitchFamily="18" charset="0"/>
                          <a:cs typeface="Times New Roman"/>
                        </a:rPr>
                        <a:t>Res Tier 1 </a:t>
                      </a:r>
                      <a:endParaRPr lang="en-US" b="0">
                        <a:effectLst/>
                        <a:latin typeface="Century Gothic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Times New Roman" panose="02020603050405020304" pitchFamily="18" charset="0"/>
                          <a:cs typeface="Times New Roman"/>
                        </a:rPr>
                        <a:t>$1.20</a:t>
                      </a:r>
                      <a:endParaRPr lang="en-US">
                        <a:effectLst/>
                        <a:latin typeface="Century Gothic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987188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>
                        <a:buNone/>
                      </a:pPr>
                      <a:r>
                        <a:rPr lang="en-US" sz="1600" b="0" kern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Times New Roman" panose="02020603050405020304" pitchFamily="18" charset="0"/>
                          <a:cs typeface="Times New Roman"/>
                        </a:rPr>
                        <a:t>Res Tier 2</a:t>
                      </a:r>
                      <a:endParaRPr lang="en-US" b="0">
                        <a:effectLst/>
                        <a:latin typeface="Century Gothic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Times New Roman" panose="02020603050405020304" pitchFamily="18" charset="0"/>
                          <a:cs typeface="Times New Roman"/>
                        </a:rPr>
                        <a:t>$2.00</a:t>
                      </a:r>
                      <a:endParaRPr lang="en-US">
                        <a:effectLst/>
                        <a:latin typeface="Century Gothic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30391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>
                        <a:buNone/>
                      </a:pPr>
                      <a:r>
                        <a:rPr lang="en-US" sz="1600" b="0" kern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Times New Roman" panose="02020603050405020304" pitchFamily="18" charset="0"/>
                          <a:cs typeface="Times New Roman"/>
                        </a:rPr>
                        <a:t>Res Tier 3</a:t>
                      </a:r>
                      <a:endParaRPr lang="en-US" b="0">
                        <a:effectLst/>
                        <a:latin typeface="Century Gothic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Times New Roman" panose="02020603050405020304" pitchFamily="18" charset="0"/>
                          <a:cs typeface="Times New Roman"/>
                        </a:rPr>
                        <a:t>$3.40</a:t>
                      </a:r>
                      <a:endParaRPr lang="en-US">
                        <a:effectLst/>
                        <a:latin typeface="Century Gothic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208408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effectLst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effectLst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085304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>
                        <a:buNone/>
                      </a:pPr>
                      <a:r>
                        <a:rPr lang="en-US" sz="1600" b="0" kern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Times New Roman" panose="02020603050405020304" pitchFamily="18" charset="0"/>
                          <a:cs typeface="Times New Roman"/>
                        </a:rPr>
                        <a:t>Com Tier 1</a:t>
                      </a:r>
                      <a:endParaRPr lang="en-US" b="0">
                        <a:effectLst/>
                        <a:latin typeface="Century Gothic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Times New Roman" panose="02020603050405020304" pitchFamily="18" charset="0"/>
                          <a:cs typeface="Times New Roman"/>
                        </a:rPr>
                        <a:t>$5.80</a:t>
                      </a:r>
                      <a:endParaRPr lang="en-US">
                        <a:effectLst/>
                        <a:latin typeface="Century Gothic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08829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>
                        <a:buNone/>
                      </a:pPr>
                      <a:r>
                        <a:rPr lang="en-US" sz="1600" b="0" kern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Times New Roman" panose="02020603050405020304" pitchFamily="18" charset="0"/>
                          <a:cs typeface="Times New Roman"/>
                        </a:rPr>
                        <a:t>Com Tier 2</a:t>
                      </a:r>
                      <a:endParaRPr lang="en-US" b="0">
                        <a:effectLst/>
                        <a:latin typeface="Century Gothic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Times New Roman" panose="02020603050405020304" pitchFamily="18" charset="0"/>
                          <a:cs typeface="Times New Roman"/>
                        </a:rPr>
                        <a:t>$13.00</a:t>
                      </a:r>
                      <a:endParaRPr lang="en-US">
                        <a:effectLst/>
                        <a:latin typeface="Century Gothic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392885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>
                        <a:buNone/>
                      </a:pPr>
                      <a:r>
                        <a:rPr lang="en-US" sz="1600" b="0" kern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Times New Roman" panose="02020603050405020304" pitchFamily="18" charset="0"/>
                          <a:cs typeface="Times New Roman"/>
                        </a:rPr>
                        <a:t>Com Tier 3</a:t>
                      </a:r>
                      <a:endParaRPr lang="en-US" b="0">
                        <a:effectLst/>
                        <a:latin typeface="Century Gothic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Times New Roman" panose="02020603050405020304" pitchFamily="18" charset="0"/>
                          <a:cs typeface="Times New Roman"/>
                        </a:rPr>
                        <a:t>$30.00</a:t>
                      </a:r>
                      <a:endParaRPr lang="en-US">
                        <a:effectLst/>
                        <a:latin typeface="Century Gothic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621746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>
                        <a:buNone/>
                      </a:pPr>
                      <a:r>
                        <a:rPr lang="en-US" sz="1600" b="0" kern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Times New Roman" panose="02020603050405020304" pitchFamily="18" charset="0"/>
                          <a:cs typeface="Times New Roman"/>
                        </a:rPr>
                        <a:t>Com Tier 4</a:t>
                      </a:r>
                      <a:endParaRPr lang="en-US" b="0">
                        <a:effectLst/>
                        <a:latin typeface="Century Gothic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Times New Roman" panose="02020603050405020304" pitchFamily="18" charset="0"/>
                          <a:cs typeface="Times New Roman"/>
                        </a:rPr>
                        <a:t>$68.40</a:t>
                      </a:r>
                      <a:endParaRPr lang="en-US">
                        <a:effectLst/>
                        <a:latin typeface="Century Gothic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012870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>
                        <a:buNone/>
                      </a:pPr>
                      <a:r>
                        <a:rPr lang="en-US" sz="1600" b="0" kern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Times New Roman" panose="02020603050405020304" pitchFamily="18" charset="0"/>
                          <a:cs typeface="Times New Roman"/>
                        </a:rPr>
                        <a:t>Com Tier 5</a:t>
                      </a:r>
                      <a:endParaRPr lang="en-US" b="0">
                        <a:effectLst/>
                        <a:latin typeface="Century Gothic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Times New Roman" panose="02020603050405020304" pitchFamily="18" charset="0"/>
                          <a:cs typeface="Times New Roman"/>
                        </a:rPr>
                        <a:t>$154.00</a:t>
                      </a:r>
                      <a:endParaRPr lang="en-US">
                        <a:effectLst/>
                        <a:latin typeface="Century Gothic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3677237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fontAlgn="base">
                        <a:buNone/>
                      </a:pPr>
                      <a:r>
                        <a:rPr lang="en-US" sz="1600" b="0" kern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Times New Roman" panose="02020603050405020304" pitchFamily="18" charset="0"/>
                          <a:cs typeface="Times New Roman"/>
                        </a:rPr>
                        <a:t>Com Tier 6</a:t>
                      </a:r>
                      <a:endParaRPr lang="en-US" b="0">
                        <a:effectLst/>
                        <a:latin typeface="Century Gothic"/>
                        <a:cs typeface="Times New Roman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1600" kern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Times New Roman" panose="02020603050405020304" pitchFamily="18" charset="0"/>
                          <a:cs typeface="Times New Roman"/>
                        </a:rPr>
                        <a:t>$220.00</a:t>
                      </a:r>
                      <a:endParaRPr lang="en-US">
                        <a:effectLst/>
                        <a:latin typeface="Century Gothic"/>
                        <a:cs typeface="Times New Roman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892216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1E8C406-5D21-58FC-CC94-88E6635BAD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249690"/>
              </p:ext>
            </p:extLst>
          </p:nvPr>
        </p:nvGraphicFramePr>
        <p:xfrm>
          <a:off x="4967816" y="1622202"/>
          <a:ext cx="3669145" cy="423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0882">
                  <a:extLst>
                    <a:ext uri="{9D8B030D-6E8A-4147-A177-3AD203B41FA5}">
                      <a16:colId xmlns:a16="http://schemas.microsoft.com/office/drawing/2014/main" val="1346796194"/>
                    </a:ext>
                  </a:extLst>
                </a:gridCol>
                <a:gridCol w="1988263">
                  <a:extLst>
                    <a:ext uri="{9D8B030D-6E8A-4147-A177-3AD203B41FA5}">
                      <a16:colId xmlns:a16="http://schemas.microsoft.com/office/drawing/2014/main" val="3919094882"/>
                    </a:ext>
                  </a:extLst>
                </a:gridCol>
              </a:tblGrid>
              <a:tr h="452978">
                <a:tc>
                  <a:txBody>
                    <a:bodyPr/>
                    <a:lstStyle/>
                    <a:p>
                      <a:endParaRPr lang="en-US" sz="16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+mn-lt"/>
                        </a:rPr>
                        <a:t>Recommended Rates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93199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+mn-lt"/>
                        </a:rPr>
                        <a:t>Res Tier 1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$2.94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158912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+mn-lt"/>
                        </a:rPr>
                        <a:t>Res Tier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$4.90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753612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+mn-lt"/>
                        </a:rPr>
                        <a:t>Res Tier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$8.33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95250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endParaRPr lang="en-US" sz="16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19022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+mn-lt"/>
                        </a:rPr>
                        <a:t>Com Tier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$14.21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808574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+mn-lt"/>
                        </a:rPr>
                        <a:t>Com Tier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$31.85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9176032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+mn-lt"/>
                        </a:rPr>
                        <a:t>Com Tier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$73.50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599915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 Tier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$167.58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441613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+mn-lt"/>
                        </a:rPr>
                        <a:t>Com Tier 5</a:t>
                      </a: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$377.30 </a:t>
                      </a:r>
                    </a:p>
                  </a:txBody>
                  <a:tcPr marL="9525" marR="9525" marT="9525" marB="0" anchor="b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331195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+mn-lt"/>
                        </a:rPr>
                        <a:t>Com Tier 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$539.00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2583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39346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FA91E03-9110-78E9-99F1-3D36D4CD5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ansport">
            <a:extLst>
              <a:ext uri="{FF2B5EF4-FFF2-40B4-BE49-F238E27FC236}">
                <a16:creationId xmlns:a16="http://schemas.microsoft.com/office/drawing/2014/main" id="{434A8782-98E3-1009-88F6-1C99A894C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6CECC0-C192-8681-9A5F-54B9D63C3021}"/>
              </a:ext>
            </a:extLst>
          </p:cNvPr>
          <p:cNvSpPr txBox="1"/>
          <p:nvPr/>
        </p:nvSpPr>
        <p:spPr>
          <a:xfrm>
            <a:off x="359664" y="190612"/>
            <a:ext cx="893978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Option 1 – Fund Current Needs and Additional CIP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7D21117B-796D-7CAE-4DEE-F0D6DAB7640D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+mn-lt"/>
              </a:rPr>
              <a:t>10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AA5BE81-B110-9E71-DB7C-D7D1FF763B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221192"/>
              </p:ext>
            </p:extLst>
          </p:nvPr>
        </p:nvGraphicFramePr>
        <p:xfrm>
          <a:off x="533399" y="1177702"/>
          <a:ext cx="3669146" cy="4110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019">
                  <a:extLst>
                    <a:ext uri="{9D8B030D-6E8A-4147-A177-3AD203B41FA5}">
                      <a16:colId xmlns:a16="http://schemas.microsoft.com/office/drawing/2014/main" val="1346796194"/>
                    </a:ext>
                  </a:extLst>
                </a:gridCol>
                <a:gridCol w="2115127">
                  <a:extLst>
                    <a:ext uri="{9D8B030D-6E8A-4147-A177-3AD203B41FA5}">
                      <a16:colId xmlns:a16="http://schemas.microsoft.com/office/drawing/2014/main" val="3919094882"/>
                    </a:ext>
                  </a:extLst>
                </a:gridCol>
              </a:tblGrid>
              <a:tr h="452978">
                <a:tc>
                  <a:txBody>
                    <a:bodyPr/>
                    <a:lstStyle/>
                    <a:p>
                      <a:endParaRPr lang="en-US" sz="16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+mn-lt"/>
                        </a:rPr>
                        <a:t>Proposed Rate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93199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+mn-lt"/>
                        </a:rPr>
                        <a:t>Res Tier 1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$3.50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158912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+mn-lt"/>
                        </a:rPr>
                        <a:t>Res Tier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$5.85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753612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+mn-lt"/>
                        </a:rPr>
                        <a:t>Res Tier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$9.95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95250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endParaRPr lang="en-US" sz="16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19022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+mn-lt"/>
                        </a:rPr>
                        <a:t>Com Tier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$16.96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808574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+mn-lt"/>
                        </a:rPr>
                        <a:t>Com Tier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$38.05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9176032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+mn-lt"/>
                        </a:rPr>
                        <a:t>Com Tier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$87.75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599915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 Tier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$200.05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441613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+mn-lt"/>
                        </a:rPr>
                        <a:t>Com Tier 5</a:t>
                      </a: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$450.45 </a:t>
                      </a:r>
                    </a:p>
                  </a:txBody>
                  <a:tcPr marL="9525" marR="9525" marT="9525" marB="0" anchor="b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331195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+mn-lt"/>
                        </a:rPr>
                        <a:t>Com Tier 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$643.50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258355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8ABFA1E-F55F-B51D-9BC3-13CC38F353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094553"/>
              </p:ext>
            </p:extLst>
          </p:nvPr>
        </p:nvGraphicFramePr>
        <p:xfrm>
          <a:off x="4411014" y="901521"/>
          <a:ext cx="4233348" cy="609600"/>
        </p:xfrm>
        <a:graphic>
          <a:graphicData uri="http://schemas.openxmlformats.org/drawingml/2006/table">
            <a:tbl>
              <a:tblPr firstRow="1" bandRow="1"/>
              <a:tblGrid>
                <a:gridCol w="1416676">
                  <a:extLst>
                    <a:ext uri="{9D8B030D-6E8A-4147-A177-3AD203B41FA5}">
                      <a16:colId xmlns:a16="http://schemas.microsoft.com/office/drawing/2014/main" val="3877256064"/>
                    </a:ext>
                  </a:extLst>
                </a:gridCol>
                <a:gridCol w="1422591">
                  <a:extLst>
                    <a:ext uri="{9D8B030D-6E8A-4147-A177-3AD203B41FA5}">
                      <a16:colId xmlns:a16="http://schemas.microsoft.com/office/drawing/2014/main" val="2741085265"/>
                    </a:ext>
                  </a:extLst>
                </a:gridCol>
                <a:gridCol w="1394081">
                  <a:extLst>
                    <a:ext uri="{9D8B030D-6E8A-4147-A177-3AD203B41FA5}">
                      <a16:colId xmlns:a16="http://schemas.microsoft.com/office/drawing/2014/main" val="3509160573"/>
                    </a:ext>
                  </a:extLst>
                </a:gridCol>
              </a:tblGrid>
              <a:tr h="2293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+mn-lt"/>
                        </a:rPr>
                        <a:t>January 2027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January 2028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+mn-lt"/>
                        </a:rPr>
                        <a:t>January 2029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747911"/>
                  </a:ext>
                </a:extLst>
              </a:tr>
              <a:tr h="2395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n-US" sz="1400">
                          <a:latin typeface="+mn-lt"/>
                        </a:rPr>
                        <a:t>$4.53 Mil</a:t>
                      </a:r>
                      <a:endParaRPr lang="en-US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$4.53 Mil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>
                          <a:latin typeface="+mn-lt"/>
                        </a:rPr>
                        <a:t>$4.53 Mil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28679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7DF62AE-AEE9-A9FB-7B34-2F3013FF9E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09101"/>
              </p:ext>
            </p:extLst>
          </p:nvPr>
        </p:nvGraphicFramePr>
        <p:xfrm>
          <a:off x="4615180" y="2063884"/>
          <a:ext cx="3909984" cy="609600"/>
        </p:xfrm>
        <a:graphic>
          <a:graphicData uri="http://schemas.openxmlformats.org/drawingml/2006/table">
            <a:tbl>
              <a:tblPr firstRow="1" bandRow="1"/>
              <a:tblGrid>
                <a:gridCol w="2478347">
                  <a:extLst>
                    <a:ext uri="{9D8B030D-6E8A-4147-A177-3AD203B41FA5}">
                      <a16:colId xmlns:a16="http://schemas.microsoft.com/office/drawing/2014/main" val="3877256064"/>
                    </a:ext>
                  </a:extLst>
                </a:gridCol>
                <a:gridCol w="1431637">
                  <a:extLst>
                    <a:ext uri="{9D8B030D-6E8A-4147-A177-3AD203B41FA5}">
                      <a16:colId xmlns:a16="http://schemas.microsoft.com/office/drawing/2014/main" val="2741085265"/>
                    </a:ext>
                  </a:extLst>
                </a:gridCol>
              </a:tblGrid>
              <a:tr h="2293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 sz="1400">
                        <a:latin typeface="+mn-lt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+mn-lt"/>
                        </a:rPr>
                        <a:t>Dollars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747911"/>
                  </a:ext>
                </a:extLst>
              </a:tr>
              <a:tr h="2395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400">
                          <a:latin typeface="+mn-lt"/>
                        </a:rPr>
                        <a:t>Added FY26 Revenue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/>
                      <a:r>
                        <a:rPr lang="en-US" sz="1400">
                          <a:latin typeface="+mn-lt"/>
                        </a:rPr>
                        <a:t>$3,641,305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28679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90F5929-93C6-732A-C6CA-570C48370C24}"/>
              </a:ext>
            </a:extLst>
          </p:cNvPr>
          <p:cNvSpPr txBox="1"/>
          <p:nvPr/>
        </p:nvSpPr>
        <p:spPr>
          <a:xfrm>
            <a:off x="454228" y="5288280"/>
            <a:ext cx="6537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*Rates rounded to nearest $0.05</a:t>
            </a: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0EC847B9-44A9-1275-22B3-A18CBE15AA6D}"/>
              </a:ext>
            </a:extLst>
          </p:cNvPr>
          <p:cNvSpPr txBox="1">
            <a:spLocks/>
          </p:cNvSpPr>
          <p:nvPr/>
        </p:nvSpPr>
        <p:spPr>
          <a:xfrm>
            <a:off x="4535056" y="2911285"/>
            <a:ext cx="4331854" cy="268477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/>
              <a:t>Benefits: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200"/>
              <a:t>Uniform impact to customers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200"/>
              <a:t>Replenishes depleted reserves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200"/>
              <a:t>Supports added maintenance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200"/>
              <a:t>Increases revenue for flood-related roadway repairs and reconstruction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200"/>
              <a:t>Enables execution of additional stormwater CIP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BD8F8F-1A30-693D-48EA-C0517D686687}"/>
              </a:ext>
            </a:extLst>
          </p:cNvPr>
          <p:cNvSpPr txBox="1"/>
          <p:nvPr/>
        </p:nvSpPr>
        <p:spPr>
          <a:xfrm>
            <a:off x="357883" y="5484108"/>
            <a:ext cx="405707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/>
              <a:t>**Projected FY26 is pro-rated</a:t>
            </a:r>
          </a:p>
          <a:p>
            <a:r>
              <a:rPr lang="en-US" sz="1400" i="1"/>
              <a:t>*** includes 1% growth in accounts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214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589E9-E2E1-375D-EB05-DF6ECE361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BE6E28C-2B27-D91A-F113-71C8606B1B95}"/>
              </a:ext>
            </a:extLst>
          </p:cNvPr>
          <p:cNvSpPr txBox="1"/>
          <p:nvPr/>
        </p:nvSpPr>
        <p:spPr>
          <a:xfrm>
            <a:off x="533400" y="272115"/>
            <a:ext cx="858825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WADLEY AVENUE</a:t>
            </a:r>
            <a:endParaRPr lang="en-US" sz="3600" b="1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3FC14A7-7FEE-3125-F377-B2B1B6CEB924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34</a:t>
            </a:fld>
            <a:endParaRPr lang="en-US" b="1">
              <a:latin typeface="+mn-lt"/>
            </a:endParaRPr>
          </a:p>
        </p:txBody>
      </p:sp>
      <p:pic>
        <p:nvPicPr>
          <p:cNvPr id="4" name="Picture 3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FF3CDBE9-A9BE-1204-AF32-DAED48B52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402" y="919655"/>
            <a:ext cx="7280990" cy="56668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151882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79CD5D3-18DC-D786-EEA4-873A53A73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332DFEE-6DDA-CB0D-779C-B8CCDCF1C254}"/>
              </a:ext>
            </a:extLst>
          </p:cNvPr>
          <p:cNvSpPr txBox="1"/>
          <p:nvPr/>
        </p:nvSpPr>
        <p:spPr>
          <a:xfrm>
            <a:off x="533400" y="272115"/>
            <a:ext cx="858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Roboto Slab" pitchFamily="2" charset="0"/>
                <a:cs typeface="BrowalliaUPC" panose="020B0502040204020203" pitchFamily="34" charset="-34"/>
              </a:rPr>
              <a:t>Rate Comparison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B24FF2F-268A-0E12-0D74-1D1DB8DB24BD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35</a:t>
            </a:fld>
            <a:endParaRPr lang="en-US" b="1">
              <a:latin typeface="+mn-lt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0FEDA55-D215-FDEC-30F5-F50EB84953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1870869"/>
              </p:ext>
            </p:extLst>
          </p:nvPr>
        </p:nvGraphicFramePr>
        <p:xfrm>
          <a:off x="-429768" y="1094589"/>
          <a:ext cx="12192000" cy="5196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8DDC73E-D9BF-AC41-9DE6-DCD69E79E33E}"/>
              </a:ext>
            </a:extLst>
          </p:cNvPr>
          <p:cNvSpPr txBox="1"/>
          <p:nvPr/>
        </p:nvSpPr>
        <p:spPr>
          <a:xfrm>
            <a:off x="1593807" y="6262262"/>
            <a:ext cx="3973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* Midland residential rates based on tier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EBEBCC-F5AA-9FEE-C00A-46D5C3AC1071}"/>
              </a:ext>
            </a:extLst>
          </p:cNvPr>
          <p:cNvSpPr txBox="1"/>
          <p:nvPr/>
        </p:nvSpPr>
        <p:spPr>
          <a:xfrm>
            <a:off x="1593806" y="6527959"/>
            <a:ext cx="3973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**Midland commercial rates based on tier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E62E30-742A-252D-64C7-BEB03AC8E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7BE803-6301-574D-452F-23C6D839A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81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94A12DCF-C41A-E994-6C63-BABE9A6C0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0EE14E-8F1D-F9C2-628E-6AE94BBDA5EA}"/>
              </a:ext>
            </a:extLst>
          </p:cNvPr>
          <p:cNvSpPr txBox="1"/>
          <p:nvPr/>
        </p:nvSpPr>
        <p:spPr>
          <a:xfrm>
            <a:off x="209331" y="82848"/>
            <a:ext cx="9205091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LONG-TERM NEEDS</a:t>
            </a:r>
            <a:endParaRPr lang="en-US" sz="4400" b="1" dirty="0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CB36-A2A7-BFA2-2C7E-933079282984}"/>
              </a:ext>
            </a:extLst>
          </p:cNvPr>
          <p:cNvSpPr txBox="1"/>
          <p:nvPr/>
        </p:nvSpPr>
        <p:spPr>
          <a:xfrm>
            <a:off x="533400" y="914817"/>
            <a:ext cx="9050215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8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Due to rapid growth, needs are </a:t>
            </a:r>
            <a:r>
              <a:rPr lang="en-US" sz="2800" b="1" dirty="0">
                <a:latin typeface="Arial"/>
                <a:cs typeface="Arial"/>
              </a:rPr>
              <a:t>$200M </a:t>
            </a:r>
            <a:r>
              <a:rPr lang="en-US" sz="2800" dirty="0">
                <a:latin typeface="Arial"/>
                <a:cs typeface="Arial"/>
              </a:rPr>
              <a:t>over </a:t>
            </a:r>
            <a:r>
              <a:rPr lang="en-US" sz="2800" b="1" dirty="0">
                <a:latin typeface="Arial"/>
                <a:cs typeface="Arial"/>
              </a:rPr>
              <a:t>20 years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"Pay as you go" system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DDDAC12-E4EE-2DE3-782B-29F666D59B97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+mn-lt"/>
              </a:rPr>
              <a:t>4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F56F0F9-947D-03C2-A93C-D2B7DB11A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044" y="269732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BDDD49-0548-94FF-F92E-8D10792CF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536" y="2480981"/>
            <a:ext cx="6090352" cy="389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9552F7-351B-6AA2-3E1C-B4A0CBC09976}"/>
              </a:ext>
            </a:extLst>
          </p:cNvPr>
          <p:cNvSpPr txBox="1"/>
          <p:nvPr/>
        </p:nvSpPr>
        <p:spPr>
          <a:xfrm>
            <a:off x="5587409" y="5871121"/>
            <a:ext cx="171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Jal Draw</a:t>
            </a:r>
          </a:p>
        </p:txBody>
      </p:sp>
    </p:spTree>
    <p:extLst>
      <p:ext uri="{BB962C8B-B14F-4D97-AF65-F5344CB8AC3E}">
        <p14:creationId xmlns:p14="http://schemas.microsoft.com/office/powerpoint/2010/main" val="4266547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9CAD6-A1FC-834A-4B43-634E976DF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7AE7E14-A34F-1EAF-AC75-F7E9E601BE55}"/>
              </a:ext>
            </a:extLst>
          </p:cNvPr>
          <p:cNvSpPr txBox="1"/>
          <p:nvPr/>
        </p:nvSpPr>
        <p:spPr>
          <a:xfrm>
            <a:off x="104228" y="61908"/>
            <a:ext cx="858825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DRAINAGE FEE HISTORY</a:t>
            </a:r>
            <a:endParaRPr lang="en-US" sz="3600" b="1" dirty="0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D6F7D83-508B-75AC-7A0D-F0CB184CDFE2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5</a:t>
            </a:fld>
            <a:endParaRPr lang="en-US" b="1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62B559-B130-83F4-1CF7-607F3E49A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127" y="809811"/>
            <a:ext cx="4527667" cy="5126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E47B23-E232-2B81-3F08-73C0FC7A732D}"/>
              </a:ext>
            </a:extLst>
          </p:cNvPr>
          <p:cNvSpPr txBox="1"/>
          <p:nvPr/>
        </p:nvSpPr>
        <p:spPr>
          <a:xfrm>
            <a:off x="105104" y="591206"/>
            <a:ext cx="7479862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1996 Master Drainage Plan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– not implemented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due to lack of funds</a:t>
            </a:r>
            <a:r>
              <a:rPr lang="en-US" b="0" i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​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2007 18 projects identified – est. Costs:  </a:t>
            </a:r>
            <a:r>
              <a:rPr lang="en-US" b="1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$73 million</a:t>
            </a:r>
            <a:r>
              <a:rPr lang="en-US" b="0" i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​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(2007 dollars)</a:t>
            </a:r>
            <a:endParaRPr lang="en-US" b="0" i="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2010 Presentation included recommended rates but no action taken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2017 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Presentation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- </a:t>
            </a:r>
            <a:r>
              <a:rPr lang="en-US" b="1" i="0" u="none" strike="noStrike" baseline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10-year/$75 million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 plan</a:t>
            </a:r>
            <a:endParaRPr lang="en-US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2018 Drainage Fee Established</a:t>
            </a:r>
            <a:r>
              <a:rPr lang="en-US" b="0" i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​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(rates 1/3 of recommended rates)</a:t>
            </a:r>
            <a:endParaRPr lang="en-US" dirty="0"/>
          </a:p>
          <a:p>
            <a:pPr marL="285750" lvl="0" indent="-285750" algn="l" rtl="0">
              <a:lnSpc>
                <a:spcPct val="150000"/>
              </a:lnSpc>
              <a:buFont typeface="Arial,Sans-Serif"/>
              <a:buChar char="•"/>
            </a:pPr>
            <a:r>
              <a:rPr lang="en-US" b="0" i="0" u="none" strike="noStrike" baseline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2023 Drainage Improvement Plan presentation – 5-yr rolling plan</a:t>
            </a:r>
            <a:r>
              <a:rPr lang="en-US" b="0" i="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​</a:t>
            </a:r>
          </a:p>
          <a:p>
            <a:pPr marL="285750" lvl="0" indent="-285750" algn="l" rtl="0">
              <a:buFont typeface="Arial,Sans-Serif"/>
              <a:buChar char="•"/>
            </a:pPr>
            <a:endParaRPr lang="en-US" b="0" i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1AD10B-A83A-1166-D935-ECAB3DFA9EDF}"/>
              </a:ext>
            </a:extLst>
          </p:cNvPr>
          <p:cNvSpPr txBox="1"/>
          <p:nvPr/>
        </p:nvSpPr>
        <p:spPr>
          <a:xfrm>
            <a:off x="8311930" y="5447862"/>
            <a:ext cx="2960413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Golf Course and Midkiff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1E7997-41A7-296D-D510-C0132CB4DAB8}"/>
              </a:ext>
            </a:extLst>
          </p:cNvPr>
          <p:cNvSpPr txBox="1"/>
          <p:nvPr/>
        </p:nvSpPr>
        <p:spPr>
          <a:xfrm>
            <a:off x="-1" y="3582275"/>
            <a:ext cx="149772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accent1">
                    <a:lumMod val="76000"/>
                  </a:schemeClr>
                </a:solidFill>
              </a:rPr>
              <a:t>Golf Course Rd. - </a:t>
            </a:r>
            <a:r>
              <a:rPr lang="en-US" sz="1400" b="1" dirty="0">
                <a:solidFill>
                  <a:schemeClr val="accent1">
                    <a:lumMod val="76000"/>
                  </a:schemeClr>
                </a:solidFill>
              </a:rPr>
              <a:t>$20 Mil</a:t>
            </a:r>
            <a:endParaRPr lang="en-US" sz="1400" dirty="0">
              <a:solidFill>
                <a:schemeClr val="accent1">
                  <a:lumMod val="76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27B3A5-BA59-E61E-29DB-ACC6FC81C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654" y="3179668"/>
            <a:ext cx="6262415" cy="329266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6B0714A-9408-69C6-08E2-93DD3B11C6D6}"/>
              </a:ext>
            </a:extLst>
          </p:cNvPr>
          <p:cNvCxnSpPr/>
          <p:nvPr/>
        </p:nvCxnSpPr>
        <p:spPr>
          <a:xfrm>
            <a:off x="928413" y="4099034"/>
            <a:ext cx="2399862" cy="1051034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917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075D0-F0CE-0A3B-CA8C-83C94227A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FF21655-9B89-F205-19C7-6F6FE93E2502}"/>
              </a:ext>
            </a:extLst>
          </p:cNvPr>
          <p:cNvSpPr txBox="1"/>
          <p:nvPr/>
        </p:nvSpPr>
        <p:spPr>
          <a:xfrm>
            <a:off x="533400" y="272115"/>
            <a:ext cx="858825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DRAINAGE FEE HISTORY</a:t>
            </a:r>
            <a:endParaRPr lang="en-US" sz="3600" b="1" dirty="0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5952BE3-6B01-D422-2C86-289F380A5064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09ABD2-4574-433D-8B11-1782A1457D95}" type="slidenum">
              <a:rPr lang="en-US" b="1" smtClean="0">
                <a:latin typeface="+mn-lt"/>
              </a:rPr>
              <a:pPr/>
              <a:t>6</a:t>
            </a:fld>
            <a:endParaRPr lang="en-US" b="1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C09C61-D6E8-4FDC-0C4F-83F9FAA6C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601" y="268215"/>
            <a:ext cx="3589207" cy="63144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912885-AF91-D7AD-E3E1-7086AEB10802}"/>
              </a:ext>
            </a:extLst>
          </p:cNvPr>
          <p:cNvSpPr txBox="1"/>
          <p:nvPr/>
        </p:nvSpPr>
        <p:spPr>
          <a:xfrm>
            <a:off x="113862" y="836447"/>
            <a:ext cx="7479862" cy="17517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4275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Need to address inverted roadways also identified in 5-yr rolling plan</a:t>
            </a:r>
            <a:endParaRPr lang="en-US" dirty="0"/>
          </a:p>
          <a:p>
            <a:pPr marL="742950" lvl="1" indent="-285750">
              <a:buFont typeface="Arial,Sans-Serif"/>
              <a:buChar char="•"/>
            </a:pPr>
            <a:r>
              <a:rPr lang="en-US" dirty="0">
                <a:latin typeface="Arial"/>
                <a:cs typeface="Arial"/>
              </a:rPr>
              <a:t>670 Miles of Roadway</a:t>
            </a:r>
          </a:p>
          <a:p>
            <a:pPr marL="1200150" lvl="2" indent="-285750">
              <a:buFont typeface="Arial,Sans-Serif"/>
              <a:buChar char="•"/>
            </a:pPr>
            <a:r>
              <a:rPr lang="en-US" dirty="0">
                <a:latin typeface="Arial"/>
                <a:cs typeface="Arial"/>
              </a:rPr>
              <a:t>15 Miles of Inverted Roadway (Wadley, Golf Course Rd.)</a:t>
            </a:r>
          </a:p>
          <a:p>
            <a:pPr marL="1200150" lvl="2" indent="-285750">
              <a:buFont typeface="Arial,Sans-Serif"/>
              <a:buChar char="•"/>
            </a:pPr>
            <a:r>
              <a:rPr lang="en-US" dirty="0">
                <a:latin typeface="Arial"/>
                <a:cs typeface="Arial"/>
              </a:rPr>
              <a:t>Est. Costs:  </a:t>
            </a:r>
            <a:r>
              <a:rPr lang="en-US" b="1" dirty="0">
                <a:latin typeface="Arial"/>
                <a:cs typeface="Arial"/>
              </a:rPr>
              <a:t>$110 Million</a:t>
            </a:r>
            <a:endParaRPr lang="en-US" dirty="0">
              <a:latin typeface="Arial"/>
              <a:cs typeface="Arial"/>
            </a:endParaRPr>
          </a:p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262D19-CF30-DC21-E72F-230CCC14F3F6}"/>
              </a:ext>
            </a:extLst>
          </p:cNvPr>
          <p:cNvSpPr txBox="1"/>
          <p:nvPr/>
        </p:nvSpPr>
        <p:spPr>
          <a:xfrm>
            <a:off x="9117723" y="6025931"/>
            <a:ext cx="15677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Wadley Av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6E573C-85C3-FAA8-29EB-DF5FA8DD9AA0}"/>
              </a:ext>
            </a:extLst>
          </p:cNvPr>
          <p:cNvSpPr txBox="1"/>
          <p:nvPr/>
        </p:nvSpPr>
        <p:spPr>
          <a:xfrm>
            <a:off x="-1" y="2592552"/>
            <a:ext cx="13751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>
                    <a:lumMod val="76000"/>
                  </a:schemeClr>
                </a:solidFill>
              </a:rPr>
              <a:t>Wadley - </a:t>
            </a:r>
            <a:r>
              <a:rPr lang="en-US" b="1" dirty="0">
                <a:solidFill>
                  <a:schemeClr val="accent1">
                    <a:lumMod val="76000"/>
                  </a:schemeClr>
                </a:solidFill>
              </a:rPr>
              <a:t>$15 Million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C1C051-0C7E-DB7C-A5E7-49927FBC2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874" y="2594743"/>
            <a:ext cx="6496597" cy="346403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E1AFB5B-4CDC-7EE8-36B8-0D6FD3275DE7}"/>
              </a:ext>
            </a:extLst>
          </p:cNvPr>
          <p:cNvCxnSpPr/>
          <p:nvPr/>
        </p:nvCxnSpPr>
        <p:spPr>
          <a:xfrm>
            <a:off x="893379" y="3153103"/>
            <a:ext cx="3485930" cy="805793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690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57713-FE1C-971C-FFC9-741336D3D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ansport">
            <a:extLst>
              <a:ext uri="{FF2B5EF4-FFF2-40B4-BE49-F238E27FC236}">
                <a16:creationId xmlns:a16="http://schemas.microsoft.com/office/drawing/2014/main" id="{898DCFBB-9EF2-1F42-8118-17F989DA6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A9A3E8-34F5-5091-1EB8-0E521DB91E76}"/>
              </a:ext>
            </a:extLst>
          </p:cNvPr>
          <p:cNvSpPr txBox="1"/>
          <p:nvPr/>
        </p:nvSpPr>
        <p:spPr>
          <a:xfrm>
            <a:off x="359664" y="190612"/>
            <a:ext cx="893978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NEW RATE TIERS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152B4369-845B-96B4-BB6A-D8F387E0B50D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+mn-lt"/>
              </a:rPr>
              <a:t>7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ECFEDC6-BC75-5FAC-1226-31CD4F8439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422364"/>
              </p:ext>
            </p:extLst>
          </p:nvPr>
        </p:nvGraphicFramePr>
        <p:xfrm>
          <a:off x="533399" y="1177702"/>
          <a:ext cx="3669146" cy="4110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019">
                  <a:extLst>
                    <a:ext uri="{9D8B030D-6E8A-4147-A177-3AD203B41FA5}">
                      <a16:colId xmlns:a16="http://schemas.microsoft.com/office/drawing/2014/main" val="1346796194"/>
                    </a:ext>
                  </a:extLst>
                </a:gridCol>
                <a:gridCol w="2115127">
                  <a:extLst>
                    <a:ext uri="{9D8B030D-6E8A-4147-A177-3AD203B41FA5}">
                      <a16:colId xmlns:a16="http://schemas.microsoft.com/office/drawing/2014/main" val="3919094882"/>
                    </a:ext>
                  </a:extLst>
                </a:gridCol>
              </a:tblGrid>
              <a:tr h="452978">
                <a:tc>
                  <a:txBody>
                    <a:bodyPr/>
                    <a:lstStyle/>
                    <a:p>
                      <a:endParaRPr lang="en-US" sz="160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/>
                        </a:rPr>
                        <a:t>Proposed Rate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93199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/>
                        </a:rPr>
                        <a:t>Res Tier 1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$2.94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158912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/>
                        </a:rPr>
                        <a:t>Res Tier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$4.90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753612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/>
                        </a:rPr>
                        <a:t>Res Tier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$8.33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95250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endParaRPr lang="en-US" sz="1600" b="1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19022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/>
                        </a:rPr>
                        <a:t>Com Tier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$14.21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808574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/>
                        </a:rPr>
                        <a:t>Com Tier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$31.85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9176032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latin typeface="Arial"/>
                        </a:rPr>
                        <a:t>Com Tier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$73.50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599915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Com Tier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$167.58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441613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/>
                        </a:rPr>
                        <a:t>Com Tier 5</a:t>
                      </a:r>
                    </a:p>
                  </a:txBody>
                  <a:tcPr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$377.30 </a:t>
                      </a:r>
                    </a:p>
                  </a:txBody>
                  <a:tcPr marL="9525" marR="9525" marT="9525" marB="0" anchor="b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331195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/>
                        </a:rPr>
                        <a:t>Com Tier 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$539.00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258355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6E43AF-D350-CBF2-5598-AD70129172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048869"/>
              </p:ext>
            </p:extLst>
          </p:nvPr>
        </p:nvGraphicFramePr>
        <p:xfrm>
          <a:off x="4615180" y="1177702"/>
          <a:ext cx="3909984" cy="822960"/>
        </p:xfrm>
        <a:graphic>
          <a:graphicData uri="http://schemas.openxmlformats.org/drawingml/2006/table">
            <a:tbl>
              <a:tblPr firstRow="1" bandRow="1"/>
              <a:tblGrid>
                <a:gridCol w="1517765">
                  <a:extLst>
                    <a:ext uri="{9D8B030D-6E8A-4147-A177-3AD203B41FA5}">
                      <a16:colId xmlns:a16="http://schemas.microsoft.com/office/drawing/2014/main" val="3877256064"/>
                    </a:ext>
                  </a:extLst>
                </a:gridCol>
                <a:gridCol w="1237673">
                  <a:extLst>
                    <a:ext uri="{9D8B030D-6E8A-4147-A177-3AD203B41FA5}">
                      <a16:colId xmlns:a16="http://schemas.microsoft.com/office/drawing/2014/main" val="2741085265"/>
                    </a:ext>
                  </a:extLst>
                </a:gridCol>
                <a:gridCol w="1154546">
                  <a:extLst>
                    <a:ext uri="{9D8B030D-6E8A-4147-A177-3AD203B41FA5}">
                      <a16:colId xmlns:a16="http://schemas.microsoft.com/office/drawing/2014/main" val="3509160573"/>
                    </a:ext>
                  </a:extLst>
                </a:gridCol>
              </a:tblGrid>
              <a:tr h="2293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lang="en-US" sz="1400">
                          <a:latin typeface="Arial"/>
                        </a:rPr>
                        <a:t>Additional Revenue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+mn-cs"/>
                        </a:rPr>
                        <a:t>Projected FY26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Arial"/>
                        </a:rPr>
                        <a:t>Projected FY27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747911"/>
                  </a:ext>
                </a:extLst>
              </a:tr>
              <a:tr h="2395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l"/>
                      <a:r>
                        <a:rPr lang="en-US" sz="1400">
                          <a:latin typeface="Arial"/>
                        </a:rPr>
                        <a:t>Drainage Fee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$3,250,000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/>
                        </a:rPr>
                        <a:t>$4,643,136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608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28679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3F5CF0A-94D6-8CCE-8F55-528571FC0432}"/>
              </a:ext>
            </a:extLst>
          </p:cNvPr>
          <p:cNvSpPr txBox="1"/>
          <p:nvPr/>
        </p:nvSpPr>
        <p:spPr>
          <a:xfrm>
            <a:off x="919655" y="5281448"/>
            <a:ext cx="28903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33% less than initial projections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CF73A2-355E-0ABE-0E45-948B1E36E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150" y="2439495"/>
            <a:ext cx="4256252" cy="42387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B767EE-8290-B7EE-E87D-6BE701908582}"/>
              </a:ext>
            </a:extLst>
          </p:cNvPr>
          <p:cNvSpPr txBox="1"/>
          <p:nvPr/>
        </p:nvSpPr>
        <p:spPr>
          <a:xfrm>
            <a:off x="5202619" y="2137102"/>
            <a:ext cx="7444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/>
              <a:t>Before</a:t>
            </a:r>
            <a:endParaRPr lang="en-US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CCCFB4-4831-3A4C-C7A7-D5BE9EC688E6}"/>
              </a:ext>
            </a:extLst>
          </p:cNvPr>
          <p:cNvSpPr txBox="1"/>
          <p:nvPr/>
        </p:nvSpPr>
        <p:spPr>
          <a:xfrm>
            <a:off x="7295931" y="2137103"/>
            <a:ext cx="68317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/>
              <a:t>After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45677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BEB9F-717D-B2AC-E29E-E8C37ADE4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9A53F8-0131-30C0-4F4B-7F42CD749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05" y="193825"/>
            <a:ext cx="11109158" cy="6279851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8DE6E942-533A-C870-059D-49057D17E724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+mn-lt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25251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45CB4-86DA-A236-0BCA-F7FB87ADB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9F4749A8-E8DA-9FEB-5B77-203F297D0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15EC55-09B6-E045-8BF7-5024B2B335B6}"/>
              </a:ext>
            </a:extLst>
          </p:cNvPr>
          <p:cNvSpPr txBox="1"/>
          <p:nvPr/>
        </p:nvSpPr>
        <p:spPr>
          <a:xfrm>
            <a:off x="533400" y="362597"/>
            <a:ext cx="862322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/>
                <a:ea typeface="Roboto Slab"/>
                <a:cs typeface="BrowalliaUPC"/>
              </a:rPr>
              <a:t>PROPOSED SCHEDULE</a:t>
            </a:r>
            <a:endParaRPr lang="en-US" sz="3600" b="1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Roboto Slab" pitchFamily="2" charset="0"/>
              <a:cs typeface="BrowalliaUPC" panose="020B0502040204020203" pitchFamily="34" charset="-34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A49519BC-E5B8-B0FF-C407-EBC04D40641A}"/>
              </a:ext>
            </a:extLst>
          </p:cNvPr>
          <p:cNvSpPr txBox="1">
            <a:spLocks/>
          </p:cNvSpPr>
          <p:nvPr/>
        </p:nvSpPr>
        <p:spPr>
          <a:xfrm>
            <a:off x="533400" y="61081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48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+mn-lt"/>
              </a:rPr>
              <a:t>9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97F0E68-4433-D95C-0EE0-2DD132AE6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401" y="1253331"/>
            <a:ext cx="880872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November 2025 – </a:t>
            </a:r>
          </a:p>
          <a:p>
            <a:pPr lvl="1"/>
            <a:r>
              <a:rPr lang="en-US">
                <a:latin typeface="Arial"/>
                <a:cs typeface="Arial"/>
              </a:rPr>
              <a:t>Publication of proposed rate ordinance (3 publications) </a:t>
            </a:r>
          </a:p>
          <a:p>
            <a:r>
              <a:rPr lang="en-US">
                <a:latin typeface="Arial"/>
                <a:cs typeface="Arial"/>
              </a:rPr>
              <a:t>December 16, 2025 – </a:t>
            </a:r>
          </a:p>
          <a:p>
            <a:pPr lvl="1"/>
            <a:r>
              <a:rPr lang="en-US">
                <a:latin typeface="Arial"/>
                <a:cs typeface="Arial"/>
              </a:rPr>
              <a:t>City Council Public Hearing (First Reading)</a:t>
            </a:r>
          </a:p>
          <a:p>
            <a:r>
              <a:rPr lang="en-US">
                <a:latin typeface="Arial"/>
                <a:cs typeface="Arial"/>
              </a:rPr>
              <a:t>January 13, 2026 – Second Reading</a:t>
            </a:r>
          </a:p>
          <a:p>
            <a:r>
              <a:rPr lang="en-US">
                <a:latin typeface="Arial"/>
                <a:cs typeface="Arial"/>
              </a:rPr>
              <a:t>February 1, 2026 – New rates effective</a:t>
            </a:r>
          </a:p>
        </p:txBody>
      </p:sp>
    </p:spTree>
    <p:extLst>
      <p:ext uri="{BB962C8B-B14F-4D97-AF65-F5344CB8AC3E}">
        <p14:creationId xmlns:p14="http://schemas.microsoft.com/office/powerpoint/2010/main" val="4026269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Vancouver V.20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2">
              <a:lumMod val="75000"/>
              <a:lumOff val="25000"/>
            </a:schemeClr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C20A154B48CF45BD0DF5410B20A8AC" ma:contentTypeVersion="13" ma:contentTypeDescription="Create a new document." ma:contentTypeScope="" ma:versionID="e267a2e47792fee2b418fbb03400ecc6">
  <xsd:schema xmlns:xsd="http://www.w3.org/2001/XMLSchema" xmlns:xs="http://www.w3.org/2001/XMLSchema" xmlns:p="http://schemas.microsoft.com/office/2006/metadata/properties" xmlns:ns2="dac4e956-f0e3-4f68-a80d-7cb1a90f51eb" targetNamespace="http://schemas.microsoft.com/office/2006/metadata/properties" ma:root="true" ma:fieldsID="47fa1de8f975b4f75b35d252aebc6144" ns2:_="">
    <xsd:import namespace="dac4e956-f0e3-4f68-a80d-7cb1a90f51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4e956-f0e3-4f68-a80d-7cb1a90f51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261F53-7F6C-4A9B-9982-360892D8C932}">
  <ds:schemaRefs>
    <ds:schemaRef ds:uri="11a56a0b-0c5c-49ae-ba4a-9c6b368216c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7DF94D8-6A2A-406B-AE06-B9FB753299A1}">
  <ds:schemaRefs>
    <ds:schemaRef ds:uri="dac4e956-f0e3-4f68-a80d-7cb1a90f51e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71268B3-2D03-43F5-A342-8DDBC13354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1697</Words>
  <Application>Microsoft Office PowerPoint</Application>
  <PresentationFormat>Widescreen</PresentationFormat>
  <Paragraphs>528</Paragraphs>
  <Slides>35</Slides>
  <Notes>11</Notes>
  <HiddenSlides>23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Jaycee Shepherd</dc:creator>
  <cp:lastModifiedBy>Gabriel McClelland</cp:lastModifiedBy>
  <cp:revision>9</cp:revision>
  <dcterms:created xsi:type="dcterms:W3CDTF">2024-07-01T17:26:48Z</dcterms:created>
  <dcterms:modified xsi:type="dcterms:W3CDTF">2026-01-14T15:57:42Z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0x01010025C20A154B48CF45BD0DF5410B20A8AC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