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3441" r:id="rId6"/>
    <p:sldId id="3443" r:id="rId7"/>
    <p:sldId id="3450" r:id="rId8"/>
    <p:sldId id="3462" r:id="rId9"/>
    <p:sldId id="3451" r:id="rId10"/>
    <p:sldId id="3452" r:id="rId11"/>
    <p:sldId id="3454" r:id="rId12"/>
    <p:sldId id="3455" r:id="rId13"/>
    <p:sldId id="262" r:id="rId14"/>
    <p:sldId id="3460" r:id="rId15"/>
    <p:sldId id="3461" r:id="rId16"/>
    <p:sldId id="3433" r:id="rId17"/>
    <p:sldId id="3431" r:id="rId18"/>
    <p:sldId id="3432" r:id="rId19"/>
    <p:sldId id="3427" r:id="rId20"/>
    <p:sldId id="3435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081B6-E7FC-B002-C315-AEC620896497}" v="184" dt="2026-01-27T15:36:49.411"/>
    <p1510:client id="{5A7AFF7A-8444-D406-B653-CFFB6B994CC4}" v="638" dt="2026-01-27T15:28:15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S::tnovak@midlandtexas.gov::1bf35eaf-d94c-4f2d-bb10-da09de5f8ee8" providerId="AD" clId="Web-{5A7AFF7A-8444-D406-B653-CFFB6B994CC4}"/>
    <pc:docChg chg="modSld">
      <pc:chgData name="Taylor Novak" userId="S::tnovak@midlandtexas.gov::1bf35eaf-d94c-4f2d-bb10-da09de5f8ee8" providerId="AD" clId="Web-{5A7AFF7A-8444-D406-B653-CFFB6B994CC4}" dt="2026-01-27T15:28:15.917" v="448" actId="14100"/>
      <pc:docMkLst>
        <pc:docMk/>
      </pc:docMkLst>
      <pc:sldChg chg="modSp">
        <pc:chgData name="Taylor Novak" userId="S::tnovak@midlandtexas.gov::1bf35eaf-d94c-4f2d-bb10-da09de5f8ee8" providerId="AD" clId="Web-{5A7AFF7A-8444-D406-B653-CFFB6B994CC4}" dt="2026-01-27T15:05:09.580" v="2" actId="1076"/>
        <pc:sldMkLst>
          <pc:docMk/>
          <pc:sldMk cId="3659715712" sldId="256"/>
        </pc:sldMkLst>
        <pc:spChg chg="mod">
          <ac:chgData name="Taylor Novak" userId="S::tnovak@midlandtexas.gov::1bf35eaf-d94c-4f2d-bb10-da09de5f8ee8" providerId="AD" clId="Web-{5A7AFF7A-8444-D406-B653-CFFB6B994CC4}" dt="2026-01-27T15:05:09.580" v="2" actId="1076"/>
          <ac:spMkLst>
            <pc:docMk/>
            <pc:sldMk cId="3659715712" sldId="256"/>
            <ac:spMk id="4" creationId="{141883AD-87A6-E014-DB3F-47F82E1C4EF8}"/>
          </ac:spMkLst>
        </pc:spChg>
      </pc:sldChg>
      <pc:sldChg chg="modSp">
        <pc:chgData name="Taylor Novak" userId="S::tnovak@midlandtexas.gov::1bf35eaf-d94c-4f2d-bb10-da09de5f8ee8" providerId="AD" clId="Web-{5A7AFF7A-8444-D406-B653-CFFB6B994CC4}" dt="2026-01-27T15:06:27.908" v="27" actId="20577"/>
        <pc:sldMkLst>
          <pc:docMk/>
          <pc:sldMk cId="34429648" sldId="3441"/>
        </pc:sldMkLst>
        <pc:spChg chg="mod">
          <ac:chgData name="Taylor Novak" userId="S::tnovak@midlandtexas.gov::1bf35eaf-d94c-4f2d-bb10-da09de5f8ee8" providerId="AD" clId="Web-{5A7AFF7A-8444-D406-B653-CFFB6B994CC4}" dt="2026-01-27T15:05:53.174" v="19" actId="1076"/>
          <ac:spMkLst>
            <pc:docMk/>
            <pc:sldMk cId="34429648" sldId="3441"/>
            <ac:spMk id="12" creationId="{31A54004-A8DF-6C0C-56F8-DDB77002E49C}"/>
          </ac:spMkLst>
        </pc:spChg>
        <pc:spChg chg="mod">
          <ac:chgData name="Taylor Novak" userId="S::tnovak@midlandtexas.gov::1bf35eaf-d94c-4f2d-bb10-da09de5f8ee8" providerId="AD" clId="Web-{5A7AFF7A-8444-D406-B653-CFFB6B994CC4}" dt="2026-01-27T15:06:27.908" v="27" actId="20577"/>
          <ac:spMkLst>
            <pc:docMk/>
            <pc:sldMk cId="34429648" sldId="3441"/>
            <ac:spMk id="13" creationId="{8665D574-63E2-BE8D-DC3C-C6702978CFBA}"/>
          </ac:spMkLst>
        </pc:spChg>
      </pc:sldChg>
      <pc:sldChg chg="modSp">
        <pc:chgData name="Taylor Novak" userId="S::tnovak@midlandtexas.gov::1bf35eaf-d94c-4f2d-bb10-da09de5f8ee8" providerId="AD" clId="Web-{5A7AFF7A-8444-D406-B653-CFFB6B994CC4}" dt="2026-01-27T15:20:22.284" v="350" actId="1076"/>
        <pc:sldMkLst>
          <pc:docMk/>
          <pc:sldMk cId="1490917899" sldId="3443"/>
        </pc:sldMkLst>
        <pc:spChg chg="mod">
          <ac:chgData name="Taylor Novak" userId="S::tnovak@midlandtexas.gov::1bf35eaf-d94c-4f2d-bb10-da09de5f8ee8" providerId="AD" clId="Web-{5A7AFF7A-8444-D406-B653-CFFB6B994CC4}" dt="2026-01-27T15:19:58.159" v="344" actId="14100"/>
          <ac:spMkLst>
            <pc:docMk/>
            <pc:sldMk cId="1490917899" sldId="3443"/>
            <ac:spMk id="6" creationId="{41E47B23-E232-2B81-3F08-73C0FC7A732D}"/>
          </ac:spMkLst>
        </pc:spChg>
        <pc:spChg chg="mod">
          <ac:chgData name="Taylor Novak" userId="S::tnovak@midlandtexas.gov::1bf35eaf-d94c-4f2d-bb10-da09de5f8ee8" providerId="AD" clId="Web-{5A7AFF7A-8444-D406-B653-CFFB6B994CC4}" dt="2026-01-27T15:20:22.284" v="350" actId="1076"/>
          <ac:spMkLst>
            <pc:docMk/>
            <pc:sldMk cId="1490917899" sldId="3443"/>
            <ac:spMk id="9" creationId="{DD1E7997-41A7-296D-D510-C0132CB4DAB8}"/>
          </ac:spMkLst>
        </pc:spChg>
        <pc:spChg chg="mod">
          <ac:chgData name="Taylor Novak" userId="S::tnovak@midlandtexas.gov::1bf35eaf-d94c-4f2d-bb10-da09de5f8ee8" providerId="AD" clId="Web-{5A7AFF7A-8444-D406-B653-CFFB6B994CC4}" dt="2026-01-27T15:06:55.815" v="39" actId="20577"/>
          <ac:spMkLst>
            <pc:docMk/>
            <pc:sldMk cId="1490917899" sldId="3443"/>
            <ac:spMk id="11" creationId="{F3DBDBFC-FC0C-32BA-F32B-644F9DD1FA3F}"/>
          </ac:spMkLst>
        </pc:spChg>
        <pc:spChg chg="mod">
          <ac:chgData name="Taylor Novak" userId="S::tnovak@midlandtexas.gov::1bf35eaf-d94c-4f2d-bb10-da09de5f8ee8" providerId="AD" clId="Web-{5A7AFF7A-8444-D406-B653-CFFB6B994CC4}" dt="2026-01-27T15:07:07.924" v="45" actId="1076"/>
          <ac:spMkLst>
            <pc:docMk/>
            <pc:sldMk cId="1490917899" sldId="3443"/>
            <ac:spMk id="12" creationId="{97AE7E14-A34F-1EAF-AC75-F7E9E601BE55}"/>
          </ac:spMkLst>
        </pc:spChg>
        <pc:picChg chg="mod">
          <ac:chgData name="Taylor Novak" userId="S::tnovak@midlandtexas.gov::1bf35eaf-d94c-4f2d-bb10-da09de5f8ee8" providerId="AD" clId="Web-{5A7AFF7A-8444-D406-B653-CFFB6B994CC4}" dt="2026-01-27T15:20:08.393" v="347" actId="1076"/>
          <ac:picMkLst>
            <pc:docMk/>
            <pc:sldMk cId="1490917899" sldId="3443"/>
            <ac:picMk id="8" creationId="{9327B3A5-BA59-E61E-29DB-ACC6FC81CF81}"/>
          </ac:picMkLst>
        </pc:picChg>
        <pc:cxnChg chg="mod">
          <ac:chgData name="Taylor Novak" userId="S::tnovak@midlandtexas.gov::1bf35eaf-d94c-4f2d-bb10-da09de5f8ee8" providerId="AD" clId="Web-{5A7AFF7A-8444-D406-B653-CFFB6B994CC4}" dt="2026-01-27T15:20:16.893" v="348" actId="1076"/>
          <ac:cxnSpMkLst>
            <pc:docMk/>
            <pc:sldMk cId="1490917899" sldId="3443"/>
            <ac:cxnSpMk id="10" creationId="{36B0714A-9408-69C6-08E2-93DD3B11C6D6}"/>
          </ac:cxnSpMkLst>
        </pc:cxnChg>
      </pc:sldChg>
      <pc:sldChg chg="addSp delSp modSp">
        <pc:chgData name="Taylor Novak" userId="S::tnovak@midlandtexas.gov::1bf35eaf-d94c-4f2d-bb10-da09de5f8ee8" providerId="AD" clId="Web-{5A7AFF7A-8444-D406-B653-CFFB6B994CC4}" dt="2026-01-27T15:25:30.317" v="445"/>
        <pc:sldMkLst>
          <pc:docMk/>
          <pc:sldMk cId="353921549" sldId="3450"/>
        </pc:sldMkLst>
        <pc:spChg chg="mod">
          <ac:chgData name="Taylor Novak" userId="S::tnovak@midlandtexas.gov::1bf35eaf-d94c-4f2d-bb10-da09de5f8ee8" providerId="AD" clId="Web-{5A7AFF7A-8444-D406-B653-CFFB6B994CC4}" dt="2026-01-27T15:08:36.269" v="87" actId="1076"/>
          <ac:spMkLst>
            <pc:docMk/>
            <pc:sldMk cId="353921549" sldId="3450"/>
            <ac:spMk id="5" creationId="{F1655086-09EA-332D-D119-0D64F6A4F3EA}"/>
          </ac:spMkLst>
        </pc:spChg>
        <pc:spChg chg="mod">
          <ac:chgData name="Taylor Novak" userId="S::tnovak@midlandtexas.gov::1bf35eaf-d94c-4f2d-bb10-da09de5f8ee8" providerId="AD" clId="Web-{5A7AFF7A-8444-D406-B653-CFFB6B994CC4}" dt="2026-01-27T15:25:19.630" v="425" actId="1076"/>
          <ac:spMkLst>
            <pc:docMk/>
            <pc:sldMk cId="353921549" sldId="3450"/>
            <ac:spMk id="6" creationId="{41E47B23-E232-2B81-3F08-73C0FC7A732D}"/>
          </ac:spMkLst>
        </pc:spChg>
        <pc:spChg chg="add del">
          <ac:chgData name="Taylor Novak" userId="S::tnovak@midlandtexas.gov::1bf35eaf-d94c-4f2d-bb10-da09de5f8ee8" providerId="AD" clId="Web-{5A7AFF7A-8444-D406-B653-CFFB6B994CC4}" dt="2026-01-27T15:21:56.785" v="374"/>
          <ac:spMkLst>
            <pc:docMk/>
            <pc:sldMk cId="353921549" sldId="3450"/>
            <ac:spMk id="11" creationId="{DFFB3A2E-8290-2092-0571-7AF82C49D202}"/>
          </ac:spMkLst>
        </pc:spChg>
        <pc:spChg chg="mod">
          <ac:chgData name="Taylor Novak" userId="S::tnovak@midlandtexas.gov::1bf35eaf-d94c-4f2d-bb10-da09de5f8ee8" providerId="AD" clId="Web-{5A7AFF7A-8444-D406-B653-CFFB6B994CC4}" dt="2026-01-27T15:07:25.878" v="53" actId="1076"/>
          <ac:spMkLst>
            <pc:docMk/>
            <pc:sldMk cId="353921549" sldId="3450"/>
            <ac:spMk id="12" creationId="{97AE7E14-A34F-1EAF-AC75-F7E9E601BE55}"/>
          </ac:spMkLst>
        </pc:spChg>
        <pc:spChg chg="add mod">
          <ac:chgData name="Taylor Novak" userId="S::tnovak@midlandtexas.gov::1bf35eaf-d94c-4f2d-bb10-da09de5f8ee8" providerId="AD" clId="Web-{5A7AFF7A-8444-D406-B653-CFFB6B994CC4}" dt="2026-01-27T15:23:13.863" v="418" actId="1076"/>
          <ac:spMkLst>
            <pc:docMk/>
            <pc:sldMk cId="353921549" sldId="3450"/>
            <ac:spMk id="13" creationId="{40053D94-C245-A9EF-C942-E9A5ED56C9E2}"/>
          </ac:spMkLst>
        </pc:spChg>
        <pc:graphicFrameChg chg="mod modGraphic">
          <ac:chgData name="Taylor Novak" userId="S::tnovak@midlandtexas.gov::1bf35eaf-d94c-4f2d-bb10-da09de5f8ee8" providerId="AD" clId="Web-{5A7AFF7A-8444-D406-B653-CFFB6B994CC4}" dt="2026-01-27T15:25:30.317" v="445"/>
          <ac:graphicFrameMkLst>
            <pc:docMk/>
            <pc:sldMk cId="353921549" sldId="3450"/>
            <ac:graphicFrameMk id="3" creationId="{2BC439C0-342F-CD78-FD83-FD3A9B7DF075}"/>
          </ac:graphicFrameMkLst>
        </pc:graphicFrameChg>
        <pc:picChg chg="add del mod modCrop">
          <ac:chgData name="Taylor Novak" userId="S::tnovak@midlandtexas.gov::1bf35eaf-d94c-4f2d-bb10-da09de5f8ee8" providerId="AD" clId="Web-{5A7AFF7A-8444-D406-B653-CFFB6B994CC4}" dt="2026-01-27T15:22:03.410" v="375" actId="1076"/>
          <ac:picMkLst>
            <pc:docMk/>
            <pc:sldMk cId="353921549" sldId="3450"/>
            <ac:picMk id="4" creationId="{58401298-870A-C218-2997-D5B41CDA44A4}"/>
          </ac:picMkLst>
        </pc:picChg>
        <pc:cxnChg chg="add mod">
          <ac:chgData name="Taylor Novak" userId="S::tnovak@midlandtexas.gov::1bf35eaf-d94c-4f2d-bb10-da09de5f8ee8" providerId="AD" clId="Web-{5A7AFF7A-8444-D406-B653-CFFB6B994CC4}" dt="2026-01-27T15:21:48.191" v="372" actId="14100"/>
          <ac:cxnSpMkLst>
            <pc:docMk/>
            <pc:sldMk cId="353921549" sldId="3450"/>
            <ac:cxnSpMk id="8" creationId="{5928D289-F0B5-E03C-A80E-9C25B04FDA27}"/>
          </ac:cxnSpMkLst>
        </pc:cxnChg>
        <pc:cxnChg chg="add del mod">
          <ac:chgData name="Taylor Novak" userId="S::tnovak@midlandtexas.gov::1bf35eaf-d94c-4f2d-bb10-da09de5f8ee8" providerId="AD" clId="Web-{5A7AFF7A-8444-D406-B653-CFFB6B994CC4}" dt="2026-01-27T15:21:26.160" v="366"/>
          <ac:cxnSpMkLst>
            <pc:docMk/>
            <pc:sldMk cId="353921549" sldId="3450"/>
            <ac:cxnSpMk id="10" creationId="{D7F7552D-B4A3-1692-94FD-1D04E9EB0F20}"/>
          </ac:cxnSpMkLst>
        </pc:cxnChg>
      </pc:sldChg>
      <pc:sldChg chg="modSp">
        <pc:chgData name="Taylor Novak" userId="S::tnovak@midlandtexas.gov::1bf35eaf-d94c-4f2d-bb10-da09de5f8ee8" providerId="AD" clId="Web-{5A7AFF7A-8444-D406-B653-CFFB6B994CC4}" dt="2026-01-27T15:28:15.917" v="448" actId="14100"/>
        <pc:sldMkLst>
          <pc:docMk/>
          <pc:sldMk cId="4149739043" sldId="3451"/>
        </pc:sldMkLst>
        <pc:spChg chg="mod">
          <ac:chgData name="Taylor Novak" userId="S::tnovak@midlandtexas.gov::1bf35eaf-d94c-4f2d-bb10-da09de5f8ee8" providerId="AD" clId="Web-{5A7AFF7A-8444-D406-B653-CFFB6B994CC4}" dt="2026-01-27T15:11:58.323" v="175" actId="1076"/>
          <ac:spMkLst>
            <pc:docMk/>
            <pc:sldMk cId="4149739043" sldId="3451"/>
            <ac:spMk id="9" creationId="{14F10CF0-714B-90E3-CFDB-CC0A2375C3AE}"/>
          </ac:spMkLst>
        </pc:spChg>
        <pc:spChg chg="mod">
          <ac:chgData name="Taylor Novak" userId="S::tnovak@midlandtexas.gov::1bf35eaf-d94c-4f2d-bb10-da09de5f8ee8" providerId="AD" clId="Web-{5A7AFF7A-8444-D406-B653-CFFB6B994CC4}" dt="2026-01-27T15:28:15.917" v="448" actId="14100"/>
          <ac:spMkLst>
            <pc:docMk/>
            <pc:sldMk cId="4149739043" sldId="3451"/>
            <ac:spMk id="12" creationId="{97AE7E14-A34F-1EAF-AC75-F7E9E601BE55}"/>
          </ac:spMkLst>
        </pc:spChg>
        <pc:graphicFrameChg chg="mod modGraphic">
          <ac:chgData name="Taylor Novak" userId="S::tnovak@midlandtexas.gov::1bf35eaf-d94c-4f2d-bb10-da09de5f8ee8" providerId="AD" clId="Web-{5A7AFF7A-8444-D406-B653-CFFB6B994CC4}" dt="2026-01-27T15:12:13.823" v="187"/>
          <ac:graphicFrameMkLst>
            <pc:docMk/>
            <pc:sldMk cId="4149739043" sldId="3451"/>
            <ac:graphicFrameMk id="5" creationId="{4F00A2FE-F805-181F-8603-1DC096FF1182}"/>
          </ac:graphicFrameMkLst>
        </pc:graphicFrameChg>
        <pc:picChg chg="mod">
          <ac:chgData name="Taylor Novak" userId="S::tnovak@midlandtexas.gov::1bf35eaf-d94c-4f2d-bb10-da09de5f8ee8" providerId="AD" clId="Web-{5A7AFF7A-8444-D406-B653-CFFB6B994CC4}" dt="2026-01-27T15:11:55.135" v="174" actId="14100"/>
          <ac:picMkLst>
            <pc:docMk/>
            <pc:sldMk cId="4149739043" sldId="3451"/>
            <ac:picMk id="8" creationId="{67E98040-01BE-DAD9-E5ED-695A5F5128E0}"/>
          </ac:picMkLst>
        </pc:picChg>
      </pc:sldChg>
      <pc:sldChg chg="modSp">
        <pc:chgData name="Taylor Novak" userId="S::tnovak@midlandtexas.gov::1bf35eaf-d94c-4f2d-bb10-da09de5f8ee8" providerId="AD" clId="Web-{5A7AFF7A-8444-D406-B653-CFFB6B994CC4}" dt="2026-01-27T15:16:04.281" v="250" actId="1076"/>
        <pc:sldMkLst>
          <pc:docMk/>
          <pc:sldMk cId="598173802" sldId="3452"/>
        </pc:sldMkLst>
        <pc:spChg chg="mod">
          <ac:chgData name="Taylor Novak" userId="S::tnovak@midlandtexas.gov::1bf35eaf-d94c-4f2d-bb10-da09de5f8ee8" providerId="AD" clId="Web-{5A7AFF7A-8444-D406-B653-CFFB6B994CC4}" dt="2026-01-27T15:16:04.281" v="250" actId="1076"/>
          <ac:spMkLst>
            <pc:docMk/>
            <pc:sldMk cId="598173802" sldId="3452"/>
            <ac:spMk id="7" creationId="{BA1AD10B-A83A-1166-D935-ECAB3DFA9EDF}"/>
          </ac:spMkLst>
        </pc:spChg>
        <pc:spChg chg="mod ord">
          <ac:chgData name="Taylor Novak" userId="S::tnovak@midlandtexas.gov::1bf35eaf-d94c-4f2d-bb10-da09de5f8ee8" providerId="AD" clId="Web-{5A7AFF7A-8444-D406-B653-CFFB6B994CC4}" dt="2026-01-27T15:14:53.155" v="231" actId="1076"/>
          <ac:spMkLst>
            <pc:docMk/>
            <pc:sldMk cId="598173802" sldId="3452"/>
            <ac:spMk id="11" creationId="{DFFB3A2E-8290-2092-0571-7AF82C49D202}"/>
          </ac:spMkLst>
        </pc:spChg>
        <pc:spChg chg="mod">
          <ac:chgData name="Taylor Novak" userId="S::tnovak@midlandtexas.gov::1bf35eaf-d94c-4f2d-bb10-da09de5f8ee8" providerId="AD" clId="Web-{5A7AFF7A-8444-D406-B653-CFFB6B994CC4}" dt="2026-01-27T15:15:38.343" v="242" actId="1076"/>
          <ac:spMkLst>
            <pc:docMk/>
            <pc:sldMk cId="598173802" sldId="3452"/>
            <ac:spMk id="12" creationId="{97AE7E14-A34F-1EAF-AC75-F7E9E601BE55}"/>
          </ac:spMkLst>
        </pc:spChg>
        <pc:graphicFrameChg chg="mod modGraphic">
          <ac:chgData name="Taylor Novak" userId="S::tnovak@midlandtexas.gov::1bf35eaf-d94c-4f2d-bb10-da09de5f8ee8" providerId="AD" clId="Web-{5A7AFF7A-8444-D406-B653-CFFB6B994CC4}" dt="2026-01-27T15:15:51.875" v="247" actId="1076"/>
          <ac:graphicFrameMkLst>
            <pc:docMk/>
            <pc:sldMk cId="598173802" sldId="3452"/>
            <ac:graphicFrameMk id="3" creationId="{9068D483-5BB8-494E-340A-2F59D1CADE5B}"/>
          </ac:graphicFrameMkLst>
        </pc:graphicFrameChg>
        <pc:picChg chg="mod modCrop">
          <ac:chgData name="Taylor Novak" userId="S::tnovak@midlandtexas.gov::1bf35eaf-d94c-4f2d-bb10-da09de5f8ee8" providerId="AD" clId="Web-{5A7AFF7A-8444-D406-B653-CFFB6B994CC4}" dt="2026-01-27T15:15:56.594" v="249" actId="1076"/>
          <ac:picMkLst>
            <pc:docMk/>
            <pc:sldMk cId="598173802" sldId="3452"/>
            <ac:picMk id="4" creationId="{90EA456F-270E-C657-7D06-2B920F09ACD6}"/>
          </ac:picMkLst>
        </pc:picChg>
      </pc:sldChg>
      <pc:sldChg chg="delSp modSp">
        <pc:chgData name="Taylor Novak" userId="S::tnovak@midlandtexas.gov::1bf35eaf-d94c-4f2d-bb10-da09de5f8ee8" providerId="AD" clId="Web-{5A7AFF7A-8444-D406-B653-CFFB6B994CC4}" dt="2026-01-27T15:17:17.188" v="276" actId="1076"/>
        <pc:sldMkLst>
          <pc:docMk/>
          <pc:sldMk cId="2891670436" sldId="3454"/>
        </pc:sldMkLst>
        <pc:spChg chg="mod">
          <ac:chgData name="Taylor Novak" userId="S::tnovak@midlandtexas.gov::1bf35eaf-d94c-4f2d-bb10-da09de5f8ee8" providerId="AD" clId="Web-{5A7AFF7A-8444-D406-B653-CFFB6B994CC4}" dt="2026-01-27T15:16:48.704" v="263" actId="1076"/>
          <ac:spMkLst>
            <pc:docMk/>
            <pc:sldMk cId="2891670436" sldId="3454"/>
            <ac:spMk id="4" creationId="{6824825C-E5E8-4841-AD2A-8AA23B1D0D7B}"/>
          </ac:spMkLst>
        </pc:spChg>
        <pc:spChg chg="del">
          <ac:chgData name="Taylor Novak" userId="S::tnovak@midlandtexas.gov::1bf35eaf-d94c-4f2d-bb10-da09de5f8ee8" providerId="AD" clId="Web-{5A7AFF7A-8444-D406-B653-CFFB6B994CC4}" dt="2026-01-27T15:16:53.579" v="264"/>
          <ac:spMkLst>
            <pc:docMk/>
            <pc:sldMk cId="2891670436" sldId="3454"/>
            <ac:spMk id="11" creationId="{DFFB3A2E-8290-2092-0571-7AF82C49D202}"/>
          </ac:spMkLst>
        </pc:spChg>
        <pc:spChg chg="mod">
          <ac:chgData name="Taylor Novak" userId="S::tnovak@midlandtexas.gov::1bf35eaf-d94c-4f2d-bb10-da09de5f8ee8" providerId="AD" clId="Web-{5A7AFF7A-8444-D406-B653-CFFB6B994CC4}" dt="2026-01-27T15:17:17.188" v="276" actId="1076"/>
          <ac:spMkLst>
            <pc:docMk/>
            <pc:sldMk cId="2891670436" sldId="3454"/>
            <ac:spMk id="12" creationId="{97AE7E14-A34F-1EAF-AC75-F7E9E601BE55}"/>
          </ac:spMkLst>
        </pc:spChg>
        <pc:spChg chg="mod">
          <ac:chgData name="Taylor Novak" userId="S::tnovak@midlandtexas.gov::1bf35eaf-d94c-4f2d-bb10-da09de5f8ee8" providerId="AD" clId="Web-{5A7AFF7A-8444-D406-B653-CFFB6B994CC4}" dt="2026-01-27T15:16:17.844" v="255" actId="20577"/>
          <ac:spMkLst>
            <pc:docMk/>
            <pc:sldMk cId="2891670436" sldId="3454"/>
            <ac:spMk id="13" creationId="{45219D8D-ADD5-298C-B53A-34BACB34EAF1}"/>
          </ac:spMkLst>
        </pc:spChg>
        <pc:picChg chg="mod">
          <ac:chgData name="Taylor Novak" userId="S::tnovak@midlandtexas.gov::1bf35eaf-d94c-4f2d-bb10-da09de5f8ee8" providerId="AD" clId="Web-{5A7AFF7A-8444-D406-B653-CFFB6B994CC4}" dt="2026-01-27T15:16:41.594" v="262" actId="1076"/>
          <ac:picMkLst>
            <pc:docMk/>
            <pc:sldMk cId="2891670436" sldId="3454"/>
            <ac:picMk id="10" creationId="{9068B52C-087B-FB8B-989A-F475913317CB}"/>
          </ac:picMkLst>
        </pc:picChg>
      </pc:sldChg>
      <pc:sldChg chg="modSp">
        <pc:chgData name="Taylor Novak" userId="S::tnovak@midlandtexas.gov::1bf35eaf-d94c-4f2d-bb10-da09de5f8ee8" providerId="AD" clId="Web-{5A7AFF7A-8444-D406-B653-CFFB6B994CC4}" dt="2026-01-27T15:19:24.549" v="339" actId="1076"/>
        <pc:sldMkLst>
          <pc:docMk/>
          <pc:sldMk cId="784777060" sldId="3455"/>
        </pc:sldMkLst>
        <pc:spChg chg="mod">
          <ac:chgData name="Taylor Novak" userId="S::tnovak@midlandtexas.gov::1bf35eaf-d94c-4f2d-bb10-da09de5f8ee8" providerId="AD" clId="Web-{5A7AFF7A-8444-D406-B653-CFFB6B994CC4}" dt="2026-01-27T15:19:24.549" v="339" actId="1076"/>
          <ac:spMkLst>
            <pc:docMk/>
            <pc:sldMk cId="784777060" sldId="3455"/>
            <ac:spMk id="9" creationId="{AA15D30F-A6D3-B88A-E81F-E1C2FCD2B26F}"/>
          </ac:spMkLst>
        </pc:spChg>
        <pc:spChg chg="mod">
          <ac:chgData name="Taylor Novak" userId="S::tnovak@midlandtexas.gov::1bf35eaf-d94c-4f2d-bb10-da09de5f8ee8" providerId="AD" clId="Web-{5A7AFF7A-8444-D406-B653-CFFB6B994CC4}" dt="2026-01-27T15:18:05.470" v="334" actId="1076"/>
          <ac:spMkLst>
            <pc:docMk/>
            <pc:sldMk cId="784777060" sldId="3455"/>
            <ac:spMk id="12" creationId="{97AE7E14-A34F-1EAF-AC75-F7E9E601BE55}"/>
          </ac:spMkLst>
        </pc:spChg>
        <pc:graphicFrameChg chg="mod modGraphic">
          <ac:chgData name="Taylor Novak" userId="S::tnovak@midlandtexas.gov::1bf35eaf-d94c-4f2d-bb10-da09de5f8ee8" providerId="AD" clId="Web-{5A7AFF7A-8444-D406-B653-CFFB6B994CC4}" dt="2026-01-27T15:18:09.408" v="335" actId="1076"/>
          <ac:graphicFrameMkLst>
            <pc:docMk/>
            <pc:sldMk cId="784777060" sldId="3455"/>
            <ac:graphicFrameMk id="6" creationId="{F0C0EE39-14EA-8A92-325A-A9E80897E609}"/>
          </ac:graphicFrameMkLst>
        </pc:graphicFrameChg>
      </pc:sldChg>
      <pc:sldChg chg="modSp">
        <pc:chgData name="Taylor Novak" userId="S::tnovak@midlandtexas.gov::1bf35eaf-d94c-4f2d-bb10-da09de5f8ee8" providerId="AD" clId="Web-{5A7AFF7A-8444-D406-B653-CFFB6B994CC4}" dt="2026-01-27T15:11:04.680" v="134" actId="1076"/>
        <pc:sldMkLst>
          <pc:docMk/>
          <pc:sldMk cId="1474623996" sldId="3462"/>
        </pc:sldMkLst>
        <pc:spChg chg="mod">
          <ac:chgData name="Taylor Novak" userId="S::tnovak@midlandtexas.gov::1bf35eaf-d94c-4f2d-bb10-da09de5f8ee8" providerId="AD" clId="Web-{5A7AFF7A-8444-D406-B653-CFFB6B994CC4}" dt="2026-01-27T15:10:15.507" v="122" actId="14100"/>
          <ac:spMkLst>
            <pc:docMk/>
            <pc:sldMk cId="1474623996" sldId="3462"/>
            <ac:spMk id="2" creationId="{F5C472E5-62DF-970D-8311-9542A2578FCF}"/>
          </ac:spMkLst>
        </pc:spChg>
        <pc:spChg chg="mod">
          <ac:chgData name="Taylor Novak" userId="S::tnovak@midlandtexas.gov::1bf35eaf-d94c-4f2d-bb10-da09de5f8ee8" providerId="AD" clId="Web-{5A7AFF7A-8444-D406-B653-CFFB6B994CC4}" dt="2026-01-27T15:10:26.054" v="124" actId="20577"/>
          <ac:spMkLst>
            <pc:docMk/>
            <pc:sldMk cId="1474623996" sldId="3462"/>
            <ac:spMk id="4" creationId="{976AC57D-5ECC-7CD7-8873-33F09A1AB890}"/>
          </ac:spMkLst>
        </pc:spChg>
        <pc:spChg chg="mod">
          <ac:chgData name="Taylor Novak" userId="S::tnovak@midlandtexas.gov::1bf35eaf-d94c-4f2d-bb10-da09de5f8ee8" providerId="AD" clId="Web-{5A7AFF7A-8444-D406-B653-CFFB6B994CC4}" dt="2026-01-27T15:11:04.680" v="134" actId="1076"/>
          <ac:spMkLst>
            <pc:docMk/>
            <pc:sldMk cId="1474623996" sldId="3462"/>
            <ac:spMk id="9" creationId="{5ACCD14B-88C2-0800-4F58-5C7D8753756E}"/>
          </ac:spMkLst>
        </pc:spChg>
        <pc:picChg chg="mod">
          <ac:chgData name="Taylor Novak" userId="S::tnovak@midlandtexas.gov::1bf35eaf-d94c-4f2d-bb10-da09de5f8ee8" providerId="AD" clId="Web-{5A7AFF7A-8444-D406-B653-CFFB6B994CC4}" dt="2026-01-27T15:10:36.164" v="125" actId="14100"/>
          <ac:picMkLst>
            <pc:docMk/>
            <pc:sldMk cId="1474623996" sldId="3462"/>
            <ac:picMk id="6" creationId="{CB1BF124-D158-2FE7-43B8-0BB437BC2EEF}"/>
          </ac:picMkLst>
        </pc:picChg>
      </pc:sldChg>
    </pc:docChg>
  </pc:docChgLst>
  <pc:docChgLst>
    <pc:chgData name="Gabriel McClelland" userId="S::gmcclelland@midlandtexas.gov::c62f9a63-368a-404d-8cf6-9ff3d91ed4d8" providerId="AD" clId="Web-{363081B6-E7FC-B002-C315-AEC620896497}"/>
    <pc:docChg chg="modSld">
      <pc:chgData name="Gabriel McClelland" userId="S::gmcclelland@midlandtexas.gov::c62f9a63-368a-404d-8cf6-9ff3d91ed4d8" providerId="AD" clId="Web-{363081B6-E7FC-B002-C315-AEC620896497}" dt="2026-01-27T15:36:49.411" v="188" actId="20577"/>
      <pc:docMkLst>
        <pc:docMk/>
      </pc:docMkLst>
      <pc:sldChg chg="mod modShow">
        <pc:chgData name="Gabriel McClelland" userId="S::gmcclelland@midlandtexas.gov::c62f9a63-368a-404d-8cf6-9ff3d91ed4d8" providerId="AD" clId="Web-{363081B6-E7FC-B002-C315-AEC620896497}" dt="2026-01-27T15:30:13" v="164"/>
        <pc:sldMkLst>
          <pc:docMk/>
          <pc:sldMk cId="727576783" sldId="3427"/>
        </pc:sldMkLst>
      </pc:sldChg>
      <pc:sldChg chg="mod modShow">
        <pc:chgData name="Gabriel McClelland" userId="S::gmcclelland@midlandtexas.gov::c62f9a63-368a-404d-8cf6-9ff3d91ed4d8" providerId="AD" clId="Web-{363081B6-E7FC-B002-C315-AEC620896497}" dt="2026-01-27T15:30:01.109" v="162"/>
        <pc:sldMkLst>
          <pc:docMk/>
          <pc:sldMk cId="1335769483" sldId="3431"/>
        </pc:sldMkLst>
      </pc:sldChg>
      <pc:sldChg chg="mod modShow">
        <pc:chgData name="Gabriel McClelland" userId="S::gmcclelland@midlandtexas.gov::c62f9a63-368a-404d-8cf6-9ff3d91ed4d8" providerId="AD" clId="Web-{363081B6-E7FC-B002-C315-AEC620896497}" dt="2026-01-27T15:30:04.563" v="163"/>
        <pc:sldMkLst>
          <pc:docMk/>
          <pc:sldMk cId="1374861580" sldId="3432"/>
        </pc:sldMkLst>
      </pc:sldChg>
      <pc:sldChg chg="mod modShow">
        <pc:chgData name="Gabriel McClelland" userId="S::gmcclelland@midlandtexas.gov::c62f9a63-368a-404d-8cf6-9ff3d91ed4d8" providerId="AD" clId="Web-{363081B6-E7FC-B002-C315-AEC620896497}" dt="2026-01-27T15:29:57.813" v="161"/>
        <pc:sldMkLst>
          <pc:docMk/>
          <pc:sldMk cId="3386086530" sldId="3433"/>
        </pc:sldMkLst>
      </pc:sldChg>
      <pc:sldChg chg="mod modShow">
        <pc:chgData name="Gabriel McClelland" userId="S::gmcclelland@midlandtexas.gov::c62f9a63-368a-404d-8cf6-9ff3d91ed4d8" providerId="AD" clId="Web-{363081B6-E7FC-B002-C315-AEC620896497}" dt="2026-01-27T15:30:28.297" v="165"/>
        <pc:sldMkLst>
          <pc:docMk/>
          <pc:sldMk cId="27481018" sldId="3435"/>
        </pc:sldMkLst>
      </pc:sldChg>
      <pc:sldChg chg="modNotes">
        <pc:chgData name="Gabriel McClelland" userId="S::gmcclelland@midlandtexas.gov::c62f9a63-368a-404d-8cf6-9ff3d91ed4d8" providerId="AD" clId="Web-{363081B6-E7FC-B002-C315-AEC620896497}" dt="2026-01-27T13:27:33.889" v="124"/>
        <pc:sldMkLst>
          <pc:docMk/>
          <pc:sldMk cId="34429648" sldId="3441"/>
        </pc:sldMkLst>
      </pc:sldChg>
      <pc:sldChg chg="modNotes">
        <pc:chgData name="Gabriel McClelland" userId="S::gmcclelland@midlandtexas.gov::c62f9a63-368a-404d-8cf6-9ff3d91ed4d8" providerId="AD" clId="Web-{363081B6-E7FC-B002-C315-AEC620896497}" dt="2026-01-27T13:29:04.687" v="132"/>
        <pc:sldMkLst>
          <pc:docMk/>
          <pc:sldMk cId="1490917899" sldId="3443"/>
        </pc:sldMkLst>
      </pc:sldChg>
      <pc:sldChg chg="addSp delSp modSp modNotes">
        <pc:chgData name="Gabriel McClelland" userId="S::gmcclelland@midlandtexas.gov::c62f9a63-368a-404d-8cf6-9ff3d91ed4d8" providerId="AD" clId="Web-{363081B6-E7FC-B002-C315-AEC620896497}" dt="2026-01-27T13:30:58.859" v="150"/>
        <pc:sldMkLst>
          <pc:docMk/>
          <pc:sldMk cId="353921549" sldId="3450"/>
        </pc:sldMkLst>
        <pc:spChg chg="add mod">
          <ac:chgData name="Gabriel McClelland" userId="S::gmcclelland@midlandtexas.gov::c62f9a63-368a-404d-8cf6-9ff3d91ed4d8" providerId="AD" clId="Web-{363081B6-E7FC-B002-C315-AEC620896497}" dt="2026-01-27T02:53:33.282" v="83" actId="14100"/>
          <ac:spMkLst>
            <pc:docMk/>
            <pc:sldMk cId="353921549" sldId="3450"/>
            <ac:spMk id="5" creationId="{F1655086-09EA-332D-D119-0D64F6A4F3EA}"/>
          </ac:spMkLst>
        </pc:spChg>
        <pc:spChg chg="del">
          <ac:chgData name="Gabriel McClelland" userId="S::gmcclelland@midlandtexas.gov::c62f9a63-368a-404d-8cf6-9ff3d91ed4d8" providerId="AD" clId="Web-{363081B6-E7FC-B002-C315-AEC620896497}" dt="2026-01-27T02:52:31.357" v="56"/>
          <ac:spMkLst>
            <pc:docMk/>
            <pc:sldMk cId="353921549" sldId="3450"/>
            <ac:spMk id="7" creationId="{BA1AD10B-A83A-1166-D935-ECAB3DFA9EDF}"/>
          </ac:spMkLst>
        </pc:spChg>
        <pc:spChg chg="mod">
          <ac:chgData name="Gabriel McClelland" userId="S::gmcclelland@midlandtexas.gov::c62f9a63-368a-404d-8cf6-9ff3d91ed4d8" providerId="AD" clId="Web-{363081B6-E7FC-B002-C315-AEC620896497}" dt="2026-01-27T02:52:45.326" v="58" actId="20577"/>
          <ac:spMkLst>
            <pc:docMk/>
            <pc:sldMk cId="353921549" sldId="3450"/>
            <ac:spMk id="11" creationId="{DFFB3A2E-8290-2092-0571-7AF82C49D202}"/>
          </ac:spMkLst>
        </pc:spChg>
        <pc:graphicFrameChg chg="mod modGraphic">
          <ac:chgData name="Gabriel McClelland" userId="S::gmcclelland@midlandtexas.gov::c62f9a63-368a-404d-8cf6-9ff3d91ed4d8" providerId="AD" clId="Web-{363081B6-E7FC-B002-C315-AEC620896497}" dt="2026-01-27T02:51:55.433" v="52"/>
          <ac:graphicFrameMkLst>
            <pc:docMk/>
            <pc:sldMk cId="353921549" sldId="3450"/>
            <ac:graphicFrameMk id="3" creationId="{2BC439C0-342F-CD78-FD83-FD3A9B7DF075}"/>
          </ac:graphicFrameMkLst>
        </pc:graphicFrameChg>
        <pc:picChg chg="mod">
          <ac:chgData name="Gabriel McClelland" userId="S::gmcclelland@midlandtexas.gov::c62f9a63-368a-404d-8cf6-9ff3d91ed4d8" providerId="AD" clId="Web-{363081B6-E7FC-B002-C315-AEC620896497}" dt="2026-01-27T02:52:14.840" v="54" actId="1076"/>
          <ac:picMkLst>
            <pc:docMk/>
            <pc:sldMk cId="353921549" sldId="3450"/>
            <ac:picMk id="4" creationId="{58401298-870A-C218-2997-D5B41CDA44A4}"/>
          </ac:picMkLst>
        </pc:picChg>
      </pc:sldChg>
      <pc:sldChg chg="modSp">
        <pc:chgData name="Gabriel McClelland" userId="S::gmcclelland@midlandtexas.gov::c62f9a63-368a-404d-8cf6-9ff3d91ed4d8" providerId="AD" clId="Web-{363081B6-E7FC-B002-C315-AEC620896497}" dt="2026-01-27T03:05:34.016" v="91" actId="14100"/>
        <pc:sldMkLst>
          <pc:docMk/>
          <pc:sldMk cId="4149739043" sldId="3451"/>
        </pc:sldMkLst>
        <pc:spChg chg="mod">
          <ac:chgData name="Gabriel McClelland" userId="S::gmcclelland@midlandtexas.gov::c62f9a63-368a-404d-8cf6-9ff3d91ed4d8" providerId="AD" clId="Web-{363081B6-E7FC-B002-C315-AEC620896497}" dt="2026-01-27T03:05:34.016" v="91" actId="14100"/>
          <ac:spMkLst>
            <pc:docMk/>
            <pc:sldMk cId="4149739043" sldId="3451"/>
            <ac:spMk id="9" creationId="{14F10CF0-714B-90E3-CFDB-CC0A2375C3AE}"/>
          </ac:spMkLst>
        </pc:spChg>
        <pc:picChg chg="mod">
          <ac:chgData name="Gabriel McClelland" userId="S::gmcclelland@midlandtexas.gov::c62f9a63-368a-404d-8cf6-9ff3d91ed4d8" providerId="AD" clId="Web-{363081B6-E7FC-B002-C315-AEC620896497}" dt="2026-01-27T03:05:13.920" v="84"/>
          <ac:picMkLst>
            <pc:docMk/>
            <pc:sldMk cId="4149739043" sldId="3451"/>
            <ac:picMk id="8" creationId="{67E98040-01BE-DAD9-E5ED-695A5F5128E0}"/>
          </ac:picMkLst>
        </pc:picChg>
      </pc:sldChg>
      <pc:sldChg chg="delSp modSp">
        <pc:chgData name="Gabriel McClelland" userId="S::gmcclelland@midlandtexas.gov::c62f9a63-368a-404d-8cf6-9ff3d91ed4d8" providerId="AD" clId="Web-{363081B6-E7FC-B002-C315-AEC620896497}" dt="2026-01-27T15:36:49.411" v="188" actId="20577"/>
        <pc:sldMkLst>
          <pc:docMk/>
          <pc:sldMk cId="598173802" sldId="3452"/>
        </pc:sldMkLst>
        <pc:spChg chg="mod">
          <ac:chgData name="Gabriel McClelland" userId="S::gmcclelland@midlandtexas.gov::c62f9a63-368a-404d-8cf6-9ff3d91ed4d8" providerId="AD" clId="Web-{363081B6-E7FC-B002-C315-AEC620896497}" dt="2026-01-27T15:36:49.411" v="188" actId="20577"/>
          <ac:spMkLst>
            <pc:docMk/>
            <pc:sldMk cId="598173802" sldId="3452"/>
            <ac:spMk id="7" creationId="{BA1AD10B-A83A-1166-D935-ECAB3DFA9EDF}"/>
          </ac:spMkLst>
        </pc:spChg>
        <pc:spChg chg="del">
          <ac:chgData name="Gabriel McClelland" userId="S::gmcclelland@midlandtexas.gov::c62f9a63-368a-404d-8cf6-9ff3d91ed4d8" providerId="AD" clId="Web-{363081B6-E7FC-B002-C315-AEC620896497}" dt="2026-01-27T03:17:12.322" v="93"/>
          <ac:spMkLst>
            <pc:docMk/>
            <pc:sldMk cId="598173802" sldId="3452"/>
            <ac:spMk id="8" creationId="{8E505D33-A156-7D3A-C507-F96223FC069E}"/>
          </ac:spMkLst>
        </pc:spChg>
        <pc:picChg chg="mod">
          <ac:chgData name="Gabriel McClelland" userId="S::gmcclelland@midlandtexas.gov::c62f9a63-368a-404d-8cf6-9ff3d91ed4d8" providerId="AD" clId="Web-{363081B6-E7FC-B002-C315-AEC620896497}" dt="2026-01-27T03:17:00.728" v="92"/>
          <ac:picMkLst>
            <pc:docMk/>
            <pc:sldMk cId="598173802" sldId="3452"/>
            <ac:picMk id="4" creationId="{90EA456F-270E-C657-7D06-2B920F09ACD6}"/>
          </ac:picMkLst>
        </pc:picChg>
      </pc:sldChg>
      <pc:sldChg chg="mod modShow">
        <pc:chgData name="Gabriel McClelland" userId="S::gmcclelland@midlandtexas.gov::c62f9a63-368a-404d-8cf6-9ff3d91ed4d8" providerId="AD" clId="Web-{363081B6-E7FC-B002-C315-AEC620896497}" dt="2026-01-27T15:29:47.953" v="159"/>
        <pc:sldMkLst>
          <pc:docMk/>
          <pc:sldMk cId="1087489990" sldId="3460"/>
        </pc:sldMkLst>
      </pc:sldChg>
      <pc:sldChg chg="mod modShow">
        <pc:chgData name="Gabriel McClelland" userId="S::gmcclelland@midlandtexas.gov::c62f9a63-368a-404d-8cf6-9ff3d91ed4d8" providerId="AD" clId="Web-{363081B6-E7FC-B002-C315-AEC620896497}" dt="2026-01-27T15:29:52.047" v="160"/>
        <pc:sldMkLst>
          <pc:docMk/>
          <pc:sldMk cId="926858050" sldId="3461"/>
        </pc:sldMkLst>
      </pc:sldChg>
      <pc:sldChg chg="modNotes">
        <pc:chgData name="Gabriel McClelland" userId="S::gmcclelland@midlandtexas.gov::c62f9a63-368a-404d-8cf6-9ff3d91ed4d8" providerId="AD" clId="Web-{363081B6-E7FC-B002-C315-AEC620896497}" dt="2026-01-27T13:32:00.501" v="158"/>
        <pc:sldMkLst>
          <pc:docMk/>
          <pc:sldMk cId="1474623996" sldId="346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D84_40D1C7C6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D85_373EBB4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8_2585613E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9_6211595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6F-4499-8E3A-820AEF26175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40000"/>
                  <a:lumOff val="60000"/>
                  <a:tint val="66000"/>
                  <a:satMod val="1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6F-4499-8E3A-820AEF261757}"/>
              </c:ext>
            </c:extLst>
          </c:dPt>
          <c:cat>
            <c:strRef>
              <c:f>Sheet1!$A$2:$A$28</c:f>
              <c:strCache>
                <c:ptCount val="27"/>
                <c:pt idx="0">
                  <c:v>MIDLAND (CURRENT)</c:v>
                </c:pt>
                <c:pt idx="1">
                  <c:v>Sugar Land</c:v>
                </c:pt>
                <c:pt idx="2">
                  <c:v>Odessa</c:v>
                </c:pt>
                <c:pt idx="3">
                  <c:v>San Angelo</c:v>
                </c:pt>
                <c:pt idx="4">
                  <c:v>Wichita Falls</c:v>
                </c:pt>
                <c:pt idx="5">
                  <c:v>Frisco</c:v>
                </c:pt>
                <c:pt idx="6">
                  <c:v>San Antonio</c:v>
                </c:pt>
                <c:pt idx="7">
                  <c:v>Abilene</c:v>
                </c:pt>
                <c:pt idx="8">
                  <c:v>Allen</c:v>
                </c:pt>
                <c:pt idx="9">
                  <c:v>Grand Prairie</c:v>
                </c:pt>
                <c:pt idx="10">
                  <c:v>MIDLAND (NEW RATES)</c:v>
                </c:pt>
                <c:pt idx="11">
                  <c:v>Amarillo</c:v>
                </c:pt>
                <c:pt idx="12">
                  <c:v>McKinney</c:v>
                </c:pt>
                <c:pt idx="13">
                  <c:v>Killeen</c:v>
                </c:pt>
                <c:pt idx="14">
                  <c:v>Denton</c:v>
                </c:pt>
                <c:pt idx="15">
                  <c:v>Garland</c:v>
                </c:pt>
                <c:pt idx="16">
                  <c:v>Mesquite</c:v>
                </c:pt>
                <c:pt idx="17">
                  <c:v>Richardson</c:v>
                </c:pt>
                <c:pt idx="18">
                  <c:v>Georgetown</c:v>
                </c:pt>
                <c:pt idx="19">
                  <c:v>Waco</c:v>
                </c:pt>
                <c:pt idx="20">
                  <c:v>Lubbock</c:v>
                </c:pt>
                <c:pt idx="21">
                  <c:v>Round Rock</c:v>
                </c:pt>
                <c:pt idx="22">
                  <c:v>Lewisville</c:v>
                </c:pt>
                <c:pt idx="23">
                  <c:v>College Station</c:v>
                </c:pt>
                <c:pt idx="24">
                  <c:v>Fort Worth</c:v>
                </c:pt>
                <c:pt idx="25">
                  <c:v>Dallas</c:v>
                </c:pt>
                <c:pt idx="26">
                  <c:v>Austin</c:v>
                </c:pt>
              </c:strCache>
            </c:strRef>
          </c:cat>
          <c:val>
            <c:numRef>
              <c:f>Sheet1!$B$2:$B$28</c:f>
              <c:numCache>
                <c:formatCode>"$"#,##0.00</c:formatCode>
                <c:ptCount val="27"/>
                <c:pt idx="0">
                  <c:v>2</c:v>
                </c:pt>
                <c:pt idx="1">
                  <c:v>2.06</c:v>
                </c:pt>
                <c:pt idx="2">
                  <c:v>2.15</c:v>
                </c:pt>
                <c:pt idx="3">
                  <c:v>3.12</c:v>
                </c:pt>
                <c:pt idx="4">
                  <c:v>3.55</c:v>
                </c:pt>
                <c:pt idx="5">
                  <c:v>3.63</c:v>
                </c:pt>
                <c:pt idx="6">
                  <c:v>3.75</c:v>
                </c:pt>
                <c:pt idx="7">
                  <c:v>4.16</c:v>
                </c:pt>
                <c:pt idx="8">
                  <c:v>4.5</c:v>
                </c:pt>
                <c:pt idx="9">
                  <c:v>4.6900000000000004</c:v>
                </c:pt>
                <c:pt idx="10">
                  <c:v>4.9000000000000004</c:v>
                </c:pt>
                <c:pt idx="11">
                  <c:v>4.9400000000000004</c:v>
                </c:pt>
                <c:pt idx="12">
                  <c:v>5.25</c:v>
                </c:pt>
                <c:pt idx="13">
                  <c:v>5.4</c:v>
                </c:pt>
                <c:pt idx="14">
                  <c:v>5.45</c:v>
                </c:pt>
                <c:pt idx="15">
                  <c:v>5.74</c:v>
                </c:pt>
                <c:pt idx="16">
                  <c:v>6</c:v>
                </c:pt>
                <c:pt idx="17">
                  <c:v>6.25</c:v>
                </c:pt>
                <c:pt idx="18">
                  <c:v>6.5</c:v>
                </c:pt>
                <c:pt idx="19">
                  <c:v>6.55</c:v>
                </c:pt>
                <c:pt idx="20">
                  <c:v>6.7</c:v>
                </c:pt>
                <c:pt idx="21">
                  <c:v>6.75</c:v>
                </c:pt>
                <c:pt idx="22">
                  <c:v>7</c:v>
                </c:pt>
                <c:pt idx="23">
                  <c:v>7.25</c:v>
                </c:pt>
                <c:pt idx="24">
                  <c:v>7.29</c:v>
                </c:pt>
                <c:pt idx="25">
                  <c:v>8.59</c:v>
                </c:pt>
                <c:pt idx="26">
                  <c:v>14.57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6F-4499-8E3A-820AEF261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0572848"/>
        <c:axId val="980574288"/>
      </c:barChart>
      <c:catAx>
        <c:axId val="98057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574288"/>
        <c:crosses val="autoZero"/>
        <c:auto val="1"/>
        <c:lblAlgn val="ctr"/>
        <c:lblOffset val="100"/>
        <c:noMultiLvlLbl val="0"/>
      </c:catAx>
      <c:valAx>
        <c:axId val="98057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57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4A-4DE4-9F74-2186BD1667AD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4A-4DE4-9F74-2186BD1667AD}"/>
              </c:ext>
            </c:extLst>
          </c:dPt>
          <c:cat>
            <c:strRef>
              <c:f>Sheet1!$A$2:$A$28</c:f>
              <c:strCache>
                <c:ptCount val="27"/>
                <c:pt idx="0">
                  <c:v>MIDLAND (CURRENT)</c:v>
                </c:pt>
                <c:pt idx="1">
                  <c:v>Sugar Land</c:v>
                </c:pt>
                <c:pt idx="2">
                  <c:v>Abilene</c:v>
                </c:pt>
                <c:pt idx="3">
                  <c:v>Wichita Falls</c:v>
                </c:pt>
                <c:pt idx="4">
                  <c:v>College Station</c:v>
                </c:pt>
                <c:pt idx="5">
                  <c:v>Garland</c:v>
                </c:pt>
                <c:pt idx="6">
                  <c:v>Odessa</c:v>
                </c:pt>
                <c:pt idx="7">
                  <c:v>McKinney</c:v>
                </c:pt>
                <c:pt idx="8">
                  <c:v>Grand Prairie</c:v>
                </c:pt>
                <c:pt idx="9">
                  <c:v>Mesquite</c:v>
                </c:pt>
                <c:pt idx="10">
                  <c:v>Frisco</c:v>
                </c:pt>
                <c:pt idx="11">
                  <c:v>San Angelo</c:v>
                </c:pt>
                <c:pt idx="12">
                  <c:v>Richardson</c:v>
                </c:pt>
                <c:pt idx="13">
                  <c:v>Amarillo</c:v>
                </c:pt>
                <c:pt idx="14">
                  <c:v>Midland (NEW RATES)</c:v>
                </c:pt>
                <c:pt idx="15">
                  <c:v>Killeen</c:v>
                </c:pt>
                <c:pt idx="16">
                  <c:v>Denton</c:v>
                </c:pt>
                <c:pt idx="17">
                  <c:v>Allen</c:v>
                </c:pt>
                <c:pt idx="18">
                  <c:v>Round Rock</c:v>
                </c:pt>
                <c:pt idx="19">
                  <c:v>Georgetown</c:v>
                </c:pt>
                <c:pt idx="20">
                  <c:v>Waco</c:v>
                </c:pt>
                <c:pt idx="21">
                  <c:v>Lewisville</c:v>
                </c:pt>
                <c:pt idx="22">
                  <c:v>Fort Worth</c:v>
                </c:pt>
                <c:pt idx="23">
                  <c:v>Dallas</c:v>
                </c:pt>
                <c:pt idx="24">
                  <c:v>Lubbock</c:v>
                </c:pt>
                <c:pt idx="25">
                  <c:v>San Antonio</c:v>
                </c:pt>
                <c:pt idx="26">
                  <c:v>Austin</c:v>
                </c:pt>
              </c:strCache>
            </c:strRef>
          </c:cat>
          <c:val>
            <c:numRef>
              <c:f>Sheet1!$B$2:$B$28</c:f>
              <c:numCache>
                <c:formatCode>"$"#,##0.00_);[Red]\("$"#,##0.00\)</c:formatCode>
                <c:ptCount val="27"/>
                <c:pt idx="0" formatCode="&quot;$&quot;#,##0.00">
                  <c:v>13</c:v>
                </c:pt>
                <c:pt idx="1">
                  <c:v>13.2</c:v>
                </c:pt>
                <c:pt idx="2">
                  <c:v>16.48</c:v>
                </c:pt>
                <c:pt idx="3">
                  <c:v>18.260000000000002</c:v>
                </c:pt>
                <c:pt idx="4">
                  <c:v>21</c:v>
                </c:pt>
                <c:pt idx="5">
                  <c:v>21.96</c:v>
                </c:pt>
                <c:pt idx="6">
                  <c:v>24.5</c:v>
                </c:pt>
                <c:pt idx="7">
                  <c:v>25.5</c:v>
                </c:pt>
                <c:pt idx="8">
                  <c:v>25.97</c:v>
                </c:pt>
                <c:pt idx="9">
                  <c:v>27</c:v>
                </c:pt>
                <c:pt idx="10">
                  <c:v>31.14</c:v>
                </c:pt>
                <c:pt idx="11">
                  <c:v>31.2</c:v>
                </c:pt>
                <c:pt idx="12">
                  <c:v>31.5</c:v>
                </c:pt>
                <c:pt idx="13">
                  <c:v>31.76</c:v>
                </c:pt>
                <c:pt idx="14">
                  <c:v>31.85</c:v>
                </c:pt>
                <c:pt idx="15">
                  <c:v>32.11</c:v>
                </c:pt>
                <c:pt idx="16">
                  <c:v>33.479999999999997</c:v>
                </c:pt>
                <c:pt idx="17">
                  <c:v>37.159999999999997</c:v>
                </c:pt>
                <c:pt idx="18">
                  <c:v>38.340000000000003</c:v>
                </c:pt>
                <c:pt idx="19">
                  <c:v>41.67</c:v>
                </c:pt>
                <c:pt idx="20">
                  <c:v>44.78</c:v>
                </c:pt>
                <c:pt idx="21">
                  <c:v>45</c:v>
                </c:pt>
                <c:pt idx="22">
                  <c:v>50.47</c:v>
                </c:pt>
                <c:pt idx="23">
                  <c:v>52.2</c:v>
                </c:pt>
                <c:pt idx="24">
                  <c:v>61.45</c:v>
                </c:pt>
                <c:pt idx="25">
                  <c:v>80.44</c:v>
                </c:pt>
                <c:pt idx="26">
                  <c:v>137.31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4A-4DE4-9F74-2186BD166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0516464"/>
        <c:axId val="1090504944"/>
      </c:barChart>
      <c:catAx>
        <c:axId val="109051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504944"/>
        <c:crosses val="autoZero"/>
        <c:auto val="1"/>
        <c:lblAlgn val="ctr"/>
        <c:lblOffset val="100"/>
        <c:noMultiLvlLbl val="0"/>
      </c:catAx>
      <c:valAx>
        <c:axId val="109050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51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C1</c:v>
                </c:pt>
                <c:pt idx="4">
                  <c:v>C2</c:v>
                </c:pt>
                <c:pt idx="5">
                  <c:v>C3</c:v>
                </c:pt>
                <c:pt idx="6">
                  <c:v>C4</c:v>
                </c:pt>
                <c:pt idx="7">
                  <c:v>C5</c:v>
                </c:pt>
                <c:pt idx="8">
                  <c:v>C6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4519</c:v>
                </c:pt>
                <c:pt idx="1">
                  <c:v>15238</c:v>
                </c:pt>
                <c:pt idx="2">
                  <c:v>16763</c:v>
                </c:pt>
                <c:pt idx="3">
                  <c:v>1350</c:v>
                </c:pt>
                <c:pt idx="4">
                  <c:v>710</c:v>
                </c:pt>
                <c:pt idx="5">
                  <c:v>584</c:v>
                </c:pt>
                <c:pt idx="6">
                  <c:v>241</c:v>
                </c:pt>
                <c:pt idx="7">
                  <c:v>187</c:v>
                </c:pt>
                <c:pt idx="8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E1-429F-B0C6-DB941537F9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C1</c:v>
                </c:pt>
                <c:pt idx="4">
                  <c:v>C2</c:v>
                </c:pt>
                <c:pt idx="5">
                  <c:v>C3</c:v>
                </c:pt>
                <c:pt idx="6">
                  <c:v>C4</c:v>
                </c:pt>
                <c:pt idx="7">
                  <c:v>C5</c:v>
                </c:pt>
                <c:pt idx="8">
                  <c:v>C6</c:v>
                </c:pt>
              </c:strCache>
            </c:strRef>
          </c:cat>
          <c:val>
            <c:numRef>
              <c:f>Sheet1!$C$2:$C$10</c:f>
              <c:numCache>
                <c:formatCode>_(* #,##0_);_(* \(#,##0\);_(* "-"??_);_(@_)</c:formatCode>
                <c:ptCount val="9"/>
                <c:pt idx="0">
                  <c:v>3171</c:v>
                </c:pt>
                <c:pt idx="1">
                  <c:v>12487</c:v>
                </c:pt>
                <c:pt idx="2">
                  <c:v>24240</c:v>
                </c:pt>
                <c:pt idx="3">
                  <c:v>646</c:v>
                </c:pt>
                <c:pt idx="4">
                  <c:v>690</c:v>
                </c:pt>
                <c:pt idx="5">
                  <c:v>773</c:v>
                </c:pt>
                <c:pt idx="6">
                  <c:v>383</c:v>
                </c:pt>
                <c:pt idx="7">
                  <c:v>262</c:v>
                </c:pt>
                <c:pt idx="8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E1-429F-B0C6-DB941537F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2261936"/>
        <c:axId val="1652264816"/>
        <c:axId val="0"/>
      </c:bar3DChart>
      <c:catAx>
        <c:axId val="165226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264816"/>
        <c:crosses val="autoZero"/>
        <c:auto val="1"/>
        <c:lblAlgn val="ctr"/>
        <c:lblOffset val="100"/>
        <c:noMultiLvlLbl val="0"/>
      </c:catAx>
      <c:valAx>
        <c:axId val="165226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26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C1</c:v>
                </c:pt>
                <c:pt idx="4">
                  <c:v>C2</c:v>
                </c:pt>
                <c:pt idx="5">
                  <c:v>C3</c:v>
                </c:pt>
                <c:pt idx="6">
                  <c:v>C4</c:v>
                </c:pt>
                <c:pt idx="7">
                  <c:v>C5</c:v>
                </c:pt>
                <c:pt idx="8">
                  <c:v>C6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65073.600000000006</c:v>
                </c:pt>
                <c:pt idx="1">
                  <c:v>365712</c:v>
                </c:pt>
                <c:pt idx="2">
                  <c:v>683930.39999999991</c:v>
                </c:pt>
                <c:pt idx="3">
                  <c:v>93960</c:v>
                </c:pt>
                <c:pt idx="4">
                  <c:v>110760</c:v>
                </c:pt>
                <c:pt idx="5">
                  <c:v>210240</c:v>
                </c:pt>
                <c:pt idx="6">
                  <c:v>197812.80000000002</c:v>
                </c:pt>
                <c:pt idx="7">
                  <c:v>345576</c:v>
                </c:pt>
                <c:pt idx="8">
                  <c:v>161040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E1-429F-B0C6-DB941537F9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C1</c:v>
                </c:pt>
                <c:pt idx="4">
                  <c:v>C2</c:v>
                </c:pt>
                <c:pt idx="5">
                  <c:v>C3</c:v>
                </c:pt>
                <c:pt idx="6">
                  <c:v>C4</c:v>
                </c:pt>
                <c:pt idx="7">
                  <c:v>C5</c:v>
                </c:pt>
                <c:pt idx="8">
                  <c:v>C6</c:v>
                </c:pt>
              </c:strCache>
            </c:strRef>
          </c:cat>
          <c:val>
            <c:numRef>
              <c:f>Sheet1!$C$2:$C$10</c:f>
              <c:numCache>
                <c:formatCode>_(* #,##0_);_(* \(#,##0\);_(* "-"??_);_(@_)</c:formatCode>
                <c:ptCount val="9"/>
                <c:pt idx="0">
                  <c:v>45662.399999999994</c:v>
                </c:pt>
                <c:pt idx="1">
                  <c:v>299688</c:v>
                </c:pt>
                <c:pt idx="2">
                  <c:v>988992</c:v>
                </c:pt>
                <c:pt idx="3">
                  <c:v>44961.599999999999</c:v>
                </c:pt>
                <c:pt idx="4">
                  <c:v>107640</c:v>
                </c:pt>
                <c:pt idx="5">
                  <c:v>278280</c:v>
                </c:pt>
                <c:pt idx="6">
                  <c:v>314366.40000000002</c:v>
                </c:pt>
                <c:pt idx="7">
                  <c:v>484176</c:v>
                </c:pt>
                <c:pt idx="8">
                  <c:v>374880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E1-429F-B0C6-DB941537F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2261936"/>
        <c:axId val="1652264816"/>
        <c:axId val="0"/>
      </c:bar3DChart>
      <c:catAx>
        <c:axId val="165226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264816"/>
        <c:crosses val="autoZero"/>
        <c:auto val="1"/>
        <c:lblAlgn val="ctr"/>
        <c:lblOffset val="100"/>
        <c:noMultiLvlLbl val="0"/>
      </c:catAx>
      <c:valAx>
        <c:axId val="165226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26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Effort to keep up with growth and address backlogged/neglected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8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31992-7B6E-99A6-6600-FC47851FC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8491DB-E33B-11A2-8DB6-2AA546FF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04E21-D4B8-648C-ADDC-A56694677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Com Tier 2 + </a:t>
            </a:r>
            <a:r>
              <a:rPr lang="en-US" sz="1300" b="1" err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Add’l</a:t>
            </a:r>
            <a:r>
              <a:rPr lang="en-US" sz="13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 Cities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150C5-CA6C-6FED-C4A6-E5D54BD7E8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72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DF829-655C-0DEC-4482-0D34A70AD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2A52C-1C9D-A546-51F2-593A46516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C02F3-BDED-146E-156A-8E3D9E6B3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210DB-C030-C4D4-97D6-BC023DEDD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4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4165-D2A1-1AE0-754D-9D1EBD3D3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A11EC-EFAD-434E-6600-20F8D3356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22E28-43A0-E0E3-5580-3068DD0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benchmark</a:t>
            </a:r>
          </a:p>
          <a:p>
            <a:r>
              <a:rPr lang="en-US" dirty="0"/>
              <a:t>30-year conversation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E9A9-773B-CF95-8F5E-C7E4AF704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3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4165-D2A1-1AE0-754D-9D1EBD3D3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A11EC-EFAD-434E-6600-20F8D3356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22E28-43A0-E0E3-5580-3068DD0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benchmark</a:t>
            </a:r>
          </a:p>
          <a:p>
            <a:r>
              <a:rPr lang="en-US" dirty="0"/>
              <a:t>Emphasize work at Midkiff and Golf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E9A9-773B-CF95-8F5E-C7E4AF704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89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13 sinkholes in 16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3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4165-D2A1-1AE0-754D-9D1EBD3D3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A11EC-EFAD-434E-6600-20F8D3356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22E28-43A0-E0E3-5580-3068DD0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E9A9-773B-CF95-8F5E-C7E4AF704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2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4165-D2A1-1AE0-754D-9D1EBD3D3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A11EC-EFAD-434E-6600-20F8D3356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22E28-43A0-E0E3-5580-3068DD0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E9A9-773B-CF95-8F5E-C7E4AF704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97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4165-D2A1-1AE0-754D-9D1EBD3D3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A11EC-EFAD-434E-6600-20F8D3356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22E28-43A0-E0E3-5580-3068DD0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E9A9-773B-CF95-8F5E-C7E4AF704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6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4165-D2A1-1AE0-754D-9D1EBD3D3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A11EC-EFAD-434E-6600-20F8D3356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22E28-43A0-E0E3-5580-3068DD0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E9A9-773B-CF95-8F5E-C7E4AF704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0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1EE96-092C-B780-55EF-AFD420AF0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6F265-CC92-CF82-A368-60F635AB4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D225B0-B23F-2E90-0C05-104A69DAD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Com Tier 2 + </a:t>
            </a:r>
            <a:r>
              <a:rPr lang="en-US" sz="1300" b="1" err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Add’l</a:t>
            </a:r>
            <a:r>
              <a:rPr lang="en-US" sz="13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 Cities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D8FBE-F9D2-1B80-25D9-D9859FE11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5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81638" y="2025043"/>
            <a:ext cx="11226255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800" b="1">
                <a:solidFill>
                  <a:schemeClr val="bg1"/>
                </a:solidFill>
              </a:rPr>
              <a:t>DRAINAGE NEED</a:t>
            </a:r>
            <a:r>
              <a:rPr lang="en-US" sz="6600" b="1">
                <a:solidFill>
                  <a:schemeClr val="bg1"/>
                </a:solidFill>
              </a:rPr>
              <a:t> </a:t>
            </a:r>
            <a:r>
              <a:rPr lang="en-US" sz="8800" b="1">
                <a:solidFill>
                  <a:schemeClr val="bg1"/>
                </a:solidFill>
              </a:rPr>
              <a:t>UPDATE</a:t>
            </a: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883AD-87A6-E014-DB3F-47F82E1C4EF8}"/>
              </a:ext>
            </a:extLst>
          </p:cNvPr>
          <p:cNvSpPr txBox="1"/>
          <p:nvPr/>
        </p:nvSpPr>
        <p:spPr>
          <a:xfrm>
            <a:off x="579130" y="4591487"/>
            <a:ext cx="1161287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JANUARY 27, 2026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BF237-2D0D-4025-EAB9-800A5EC19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5887E37-8467-AB3A-56EC-C925976701C3}"/>
              </a:ext>
            </a:extLst>
          </p:cNvPr>
          <p:cNvGraphicFramePr/>
          <p:nvPr/>
        </p:nvGraphicFramePr>
        <p:xfrm>
          <a:off x="609600" y="914400"/>
          <a:ext cx="10972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7EE3C70-469F-09F3-001A-F7B4B519F2D9}"/>
              </a:ext>
            </a:extLst>
          </p:cNvPr>
          <p:cNvSpPr txBox="1"/>
          <p:nvPr/>
        </p:nvSpPr>
        <p:spPr>
          <a:xfrm>
            <a:off x="533400" y="272115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Residential Rate Comparison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B106040-723D-7EBD-DD53-EE070E88CDC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BD7D6F-30BA-B5AC-3F02-20AAC0279A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00" t="15556" r="18332" b="29926"/>
          <a:stretch/>
        </p:blipFill>
        <p:spPr>
          <a:xfrm>
            <a:off x="1484697" y="925033"/>
            <a:ext cx="2967081" cy="1716972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523605-9CA5-05D9-EF10-A3CBA797A003}"/>
              </a:ext>
            </a:extLst>
          </p:cNvPr>
          <p:cNvSpPr/>
          <p:nvPr/>
        </p:nvSpPr>
        <p:spPr>
          <a:xfrm>
            <a:off x="1484696" y="2642006"/>
            <a:ext cx="2967081" cy="389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2,400 sq ft Impervious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7BDB9D-1A97-B97F-D5D7-5188EA27D7DF}"/>
              </a:ext>
            </a:extLst>
          </p:cNvPr>
          <p:cNvSpPr txBox="1"/>
          <p:nvPr/>
        </p:nvSpPr>
        <p:spPr>
          <a:xfrm>
            <a:off x="1777639" y="6361771"/>
            <a:ext cx="3589733" cy="30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*Midland rates based on tier 2</a:t>
            </a:r>
          </a:p>
        </p:txBody>
      </p:sp>
    </p:spTree>
    <p:extLst>
      <p:ext uri="{BB962C8B-B14F-4D97-AF65-F5344CB8AC3E}">
        <p14:creationId xmlns:p14="http://schemas.microsoft.com/office/powerpoint/2010/main" val="108748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28D4-77D9-4106-C753-7C1418F7A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E159DBF-11E7-A5D6-333C-3B0A9D9B7224}"/>
              </a:ext>
            </a:extLst>
          </p:cNvPr>
          <p:cNvGraphicFramePr/>
          <p:nvPr/>
        </p:nvGraphicFramePr>
        <p:xfrm>
          <a:off x="609600" y="914400"/>
          <a:ext cx="10972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4B3344B-07A2-8418-6CEB-98A276D82AB2}"/>
              </a:ext>
            </a:extLst>
          </p:cNvPr>
          <p:cNvSpPr txBox="1"/>
          <p:nvPr/>
        </p:nvSpPr>
        <p:spPr>
          <a:xfrm>
            <a:off x="533400" y="272115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Commercial Rate Comparison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E1C5E70-3048-2772-CE22-18E2EF97227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547AFC-886B-F3FD-5DCB-BC8F1FC4D51A}"/>
              </a:ext>
            </a:extLst>
          </p:cNvPr>
          <p:cNvSpPr txBox="1"/>
          <p:nvPr/>
        </p:nvSpPr>
        <p:spPr>
          <a:xfrm>
            <a:off x="1777639" y="6361771"/>
            <a:ext cx="3589733" cy="30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*Midland rates based on tier 2</a:t>
            </a:r>
          </a:p>
        </p:txBody>
      </p:sp>
      <p:pic>
        <p:nvPicPr>
          <p:cNvPr id="3" name="Picture 4" descr="Fastgas Locations - Fastgas">
            <a:extLst>
              <a:ext uri="{FF2B5EF4-FFF2-40B4-BE49-F238E27FC236}">
                <a16:creationId xmlns:a16="http://schemas.microsoft.com/office/drawing/2014/main" id="{6BDB5EF6-4514-2A60-4929-78EBD25F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07" y="1021474"/>
            <a:ext cx="2971800" cy="198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73DA2-3CA0-4083-A57D-715390A316AA}"/>
              </a:ext>
            </a:extLst>
          </p:cNvPr>
          <p:cNvSpPr/>
          <p:nvPr/>
        </p:nvSpPr>
        <p:spPr>
          <a:xfrm>
            <a:off x="1469707" y="2761767"/>
            <a:ext cx="2971800" cy="406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18,000 sq ft Impervious Area</a:t>
            </a:r>
          </a:p>
        </p:txBody>
      </p:sp>
    </p:spTree>
    <p:extLst>
      <p:ext uri="{BB962C8B-B14F-4D97-AF65-F5344CB8AC3E}">
        <p14:creationId xmlns:p14="http://schemas.microsoft.com/office/powerpoint/2010/main" val="926858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12227-508D-5163-7E91-88F55237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C14460D7-F6B5-CDB9-CE35-A1F01031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B3485-5CC9-8FE9-433D-15162B379926}"/>
              </a:ext>
            </a:extLst>
          </p:cNvPr>
          <p:cNvSpPr txBox="1"/>
          <p:nvPr/>
        </p:nvSpPr>
        <p:spPr>
          <a:xfrm>
            <a:off x="359664" y="190612"/>
            <a:ext cx="8939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COMMERCIAL TIER 6 EXAMPLE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C2CADC0-D5F8-1606-B7EB-49ABC4C2BE9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n-lt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3DAC9-61DF-5C41-02BF-0DD19F326CBA}"/>
              </a:ext>
            </a:extLst>
          </p:cNvPr>
          <p:cNvSpPr txBox="1"/>
          <p:nvPr/>
        </p:nvSpPr>
        <p:spPr>
          <a:xfrm>
            <a:off x="5565718" y="1714500"/>
            <a:ext cx="255949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</a:rPr>
              <a:t>1917 Liberty Dr. 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Cinergy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Approx. 310,505</a:t>
            </a:r>
          </a:p>
          <a:p>
            <a:r>
              <a:rPr lang="en-US">
                <a:latin typeface="Arial"/>
                <a:cs typeface="Arial"/>
              </a:rPr>
              <a:t>impervious sf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Current fee: </a:t>
            </a:r>
            <a:r>
              <a:rPr lang="en-US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$220.00</a:t>
            </a:r>
          </a:p>
          <a:p>
            <a:endParaRPr lang="en-US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5AFE5-6FE6-FC33-EE1B-BEE3373D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5" y="1066271"/>
            <a:ext cx="3704167" cy="47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86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72A65-6283-88D7-4CF5-7C0586BA7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E3D61A1D-31F0-816E-0583-0E5A6B5E8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C81340-F5BD-38BD-C397-56CC415BB06C}"/>
              </a:ext>
            </a:extLst>
          </p:cNvPr>
          <p:cNvSpPr txBox="1"/>
          <p:nvPr/>
        </p:nvSpPr>
        <p:spPr>
          <a:xfrm>
            <a:off x="359664" y="190612"/>
            <a:ext cx="8939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COMMERCIAL TIER 4 EXAMPLE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C0CFA08-593B-829A-BB07-275C34564B15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14</a:t>
            </a:fld>
            <a:endParaRPr lang="en-US" b="1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F5F935-E0E5-4A30-706C-49C2D1D61D9B}"/>
              </a:ext>
            </a:extLst>
          </p:cNvPr>
          <p:cNvSpPr txBox="1"/>
          <p:nvPr/>
        </p:nvSpPr>
        <p:spPr>
          <a:xfrm>
            <a:off x="5113421" y="1534026"/>
            <a:ext cx="384007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5401 W. Wadley Ave.</a:t>
            </a:r>
            <a:r>
              <a:rPr lang="en-US" b="1">
                <a:latin typeface="Arial"/>
                <a:cs typeface="Arial"/>
              </a:rPr>
              <a:t> 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West Texas National Bank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Approx. 55,478 impervious sf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Current fee: </a:t>
            </a:r>
            <a:r>
              <a:rPr lang="en-US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$68.40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387CA-5879-1AF7-D2F6-A82D76F3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3" y="1013355"/>
            <a:ext cx="39941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69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3597-14C2-BD5F-9926-A4194A662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A9508422-A782-86FC-14E7-D30F95EA7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D0010A-D753-32DE-83BF-24B157145147}"/>
              </a:ext>
            </a:extLst>
          </p:cNvPr>
          <p:cNvSpPr txBox="1"/>
          <p:nvPr/>
        </p:nvSpPr>
        <p:spPr>
          <a:xfrm>
            <a:off x="359664" y="190612"/>
            <a:ext cx="8939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COMMERCIAL TIER 5 EXAMPLE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3975A01-23B8-1AC2-6E0E-9C52A17AA59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n-lt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CFFA7-B043-C9EF-427B-330062FB25E3}"/>
              </a:ext>
            </a:extLst>
          </p:cNvPr>
          <p:cNvSpPr txBox="1"/>
          <p:nvPr/>
        </p:nvSpPr>
        <p:spPr>
          <a:xfrm>
            <a:off x="6547184" y="1714500"/>
            <a:ext cx="384007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</a:rPr>
              <a:t>3001 W. Loop 250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Burlington Coat Factory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Approx. 188,181 </a:t>
            </a:r>
          </a:p>
          <a:p>
            <a:r>
              <a:rPr lang="en-US">
                <a:latin typeface="Arial"/>
                <a:cs typeface="Arial"/>
              </a:rPr>
              <a:t>impervious sf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Current fee:</a:t>
            </a:r>
            <a:r>
              <a:rPr lang="en-US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 $154.00</a:t>
            </a:r>
          </a:p>
          <a:p>
            <a:endParaRPr lang="en-US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9CA3E-747F-FECA-BB57-4620CB35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1214438"/>
            <a:ext cx="4871508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1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43B8F-01A7-1E02-E813-DD03846E5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D4AA908-3F4B-9288-7066-939679B76B3B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Exemptions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35F8633-38BC-0C20-B17F-469AE467EF1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16</a:t>
            </a:fld>
            <a:endParaRPr lang="en-US" b="1"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B40588-7574-180D-571C-E4CC63AA5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765035"/>
              </p:ext>
            </p:extLst>
          </p:nvPr>
        </p:nvGraphicFramePr>
        <p:xfrm>
          <a:off x="4367980" y="1504950"/>
          <a:ext cx="739779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392">
                  <a:extLst>
                    <a:ext uri="{9D8B030D-6E8A-4147-A177-3AD203B41FA5}">
                      <a16:colId xmlns:a16="http://schemas.microsoft.com/office/drawing/2014/main" val="537072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62125665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320421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052603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22037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Religious Exempt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City Exempt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County Exempt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ISD Exempt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71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El Paso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29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78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Round Rock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203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Abilene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43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College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552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Mansfield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75352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06CB229-4A4E-BE4F-C6E2-481D6CEED6D8}"/>
              </a:ext>
            </a:extLst>
          </p:cNvPr>
          <p:cNvSpPr txBox="1"/>
          <p:nvPr/>
        </p:nvSpPr>
        <p:spPr>
          <a:xfrm>
            <a:off x="307258" y="1515397"/>
            <a:ext cx="39697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Among a sample of 50 Texas cities with stormwater fees: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10 exempted religious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28 exempted city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14 exempted county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19 exempted ISD properties</a:t>
            </a:r>
          </a:p>
        </p:txBody>
      </p:sp>
    </p:spTree>
    <p:extLst>
      <p:ext uri="{BB962C8B-B14F-4D97-AF65-F5344CB8AC3E}">
        <p14:creationId xmlns:p14="http://schemas.microsoft.com/office/powerpoint/2010/main" val="727576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1C9A-8CBD-DD78-33E3-68D095689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AD72D61-53AF-A87B-8158-8F667A16A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278FAC-AC50-CAAD-0A9E-77D714039A8C}"/>
              </a:ext>
            </a:extLst>
          </p:cNvPr>
          <p:cNvSpPr txBox="1"/>
          <p:nvPr/>
        </p:nvSpPr>
        <p:spPr>
          <a:xfrm>
            <a:off x="313944" y="384656"/>
            <a:ext cx="877011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Optional Exemptions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645F9EF-7F23-552F-6957-3DCB2C648C2C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dirty="0" smtClean="0">
                <a:latin typeface="+mn-lt"/>
              </a:rPr>
              <a:pPr/>
              <a:t>17</a:t>
            </a:fld>
            <a:endParaRPr lang="en-US" b="1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A6447D-F911-5F64-A49D-45AA4C91F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93" y="1314913"/>
            <a:ext cx="8503920" cy="10382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Revenue Not Collected Last Year Due to Optional Exemptions</a:t>
            </a:r>
            <a:endParaRPr lang="en-US"/>
          </a:p>
          <a:p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3401FE8-CBCF-511B-4D7F-EF26BA8D5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339164"/>
              </p:ext>
            </p:extLst>
          </p:nvPr>
        </p:nvGraphicFramePr>
        <p:xfrm>
          <a:off x="879263" y="2489793"/>
          <a:ext cx="7630542" cy="2698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9109">
                  <a:extLst>
                    <a:ext uri="{9D8B030D-6E8A-4147-A177-3AD203B41FA5}">
                      <a16:colId xmlns:a16="http://schemas.microsoft.com/office/drawing/2014/main" val="2796259300"/>
                    </a:ext>
                  </a:extLst>
                </a:gridCol>
                <a:gridCol w="2531016">
                  <a:extLst>
                    <a:ext uri="{9D8B030D-6E8A-4147-A177-3AD203B41FA5}">
                      <a16:colId xmlns:a16="http://schemas.microsoft.com/office/drawing/2014/main" val="2405612711"/>
                    </a:ext>
                  </a:extLst>
                </a:gridCol>
                <a:gridCol w="2240417">
                  <a:extLst>
                    <a:ext uri="{9D8B030D-6E8A-4147-A177-3AD203B41FA5}">
                      <a16:colId xmlns:a16="http://schemas.microsoft.com/office/drawing/2014/main" val="2570901788"/>
                    </a:ext>
                  </a:extLst>
                </a:gridCol>
              </a:tblGrid>
              <a:tr h="46885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MISD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CITY OF MIDLAND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MIDLAND COUNTY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72061"/>
                  </a:ext>
                </a:extLst>
              </a:tr>
              <a:tr h="468850">
                <a:tc>
                  <a:txBody>
                    <a:bodyPr/>
                    <a:lstStyle/>
                    <a:p>
                      <a:r>
                        <a:rPr lang="en-US"/>
                        <a:t>$94,740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$205,608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$42,984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963945"/>
                  </a:ext>
                </a:extLst>
              </a:tr>
              <a:tr h="46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370037"/>
                  </a:ext>
                </a:extLst>
              </a:tr>
              <a:tr h="82334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RELIGIOUS ORGANIZATIONS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STATE OF TEXAS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CEMETERIES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433484"/>
                  </a:ext>
                </a:extLst>
              </a:tr>
              <a:tr h="468850">
                <a:tc>
                  <a:txBody>
                    <a:bodyPr/>
                    <a:lstStyle/>
                    <a:p>
                      <a:r>
                        <a:rPr lang="en-US"/>
                        <a:t>$108,480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$14,820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$4,488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21676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7D88CFD-2842-8E55-BA36-6DD7993AF578}"/>
              </a:ext>
            </a:extLst>
          </p:cNvPr>
          <p:cNvSpPr txBox="1"/>
          <p:nvPr/>
        </p:nvSpPr>
        <p:spPr>
          <a:xfrm>
            <a:off x="3196167" y="5577416"/>
            <a:ext cx="24024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Total:</a:t>
            </a:r>
            <a:r>
              <a:rPr lang="en-US" b="1"/>
              <a:t> $471,120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847FA5-AD61-0E41-3429-54F0111D9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">
            <a:extLst>
              <a:ext uri="{FF2B5EF4-FFF2-40B4-BE49-F238E27FC236}">
                <a16:creationId xmlns:a16="http://schemas.microsoft.com/office/drawing/2014/main" id="{687BBF39-F4A6-FA34-81CF-BCD71DA2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3E0971-1993-82FA-0D50-E42195DA694D}"/>
              </a:ext>
            </a:extLst>
          </p:cNvPr>
          <p:cNvSpPr txBox="1"/>
          <p:nvPr/>
        </p:nvSpPr>
        <p:spPr>
          <a:xfrm>
            <a:off x="533400" y="285201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2018 vs. 2025 Volumes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96FA1B0-EA6B-2AF7-FA94-61CF054F433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18</a:t>
            </a:fld>
            <a:endParaRPr lang="en-US" b="1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D69D7E-50E4-9B98-5636-D9BC2431235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B716AD-724C-906F-8214-4E87794FF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076421"/>
              </p:ext>
            </p:extLst>
          </p:nvPr>
        </p:nvGraphicFramePr>
        <p:xfrm>
          <a:off x="314960" y="114638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9498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BE15F9-8A87-F68B-AA1E-1E854923B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8D13005C-8BAE-EE41-643E-8D03445D5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71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C762DD-4BD2-F908-ACF3-4AC82AB7C3A0}"/>
              </a:ext>
            </a:extLst>
          </p:cNvPr>
          <p:cNvSpPr txBox="1"/>
          <p:nvPr/>
        </p:nvSpPr>
        <p:spPr>
          <a:xfrm>
            <a:off x="533400" y="296316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2018 vs. 2025 Revenue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832C200-2281-7269-342D-B25D2A890808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19</a:t>
            </a:fld>
            <a:endParaRPr lang="en-US" b="1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68A215-FA88-5C77-0CBF-F821C1FF30B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459033E-BFBD-10F8-CF2C-D3E3BDD86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339389"/>
              </p:ext>
            </p:extLst>
          </p:nvPr>
        </p:nvGraphicFramePr>
        <p:xfrm>
          <a:off x="314960" y="114638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5304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BE7F-47D2-CD83-DA65-DE93DB596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027B462F-0313-6B4C-FF75-3716724A9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A54004-A8DF-6C0C-56F8-DDB77002E49C}"/>
              </a:ext>
            </a:extLst>
          </p:cNvPr>
          <p:cNvSpPr txBox="1"/>
          <p:nvPr/>
        </p:nvSpPr>
        <p:spPr>
          <a:xfrm>
            <a:off x="388485" y="299028"/>
            <a:ext cx="9161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STRATEGIC GOAL CONNECTIONS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5D574-63E2-BE8D-DC3C-C6702978CFBA}"/>
              </a:ext>
            </a:extLst>
          </p:cNvPr>
          <p:cNvSpPr txBox="1"/>
          <p:nvPr/>
        </p:nvSpPr>
        <p:spPr>
          <a:xfrm>
            <a:off x="536982" y="1073836"/>
            <a:ext cx="8702247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3210" indent="-283210" algn="l" rtl="0"/>
            <a:r>
              <a:rPr lang="en-US" sz="2400" b="1">
                <a:latin typeface="Arial"/>
                <a:cs typeface="Arial"/>
              </a:rPr>
              <a:t>Goal 6:  Strengthen and Sustain Our Infrastructure</a:t>
            </a:r>
            <a:endParaRPr lang="en-US" sz="2400">
              <a:latin typeface="Arial"/>
              <a:cs typeface="Arial"/>
            </a:endParaRPr>
          </a:p>
          <a:p>
            <a:pPr marL="740410" indent="-283210" algn="l" rtl="0"/>
            <a:r>
              <a:rPr lang="en-US" sz="2400" b="1">
                <a:latin typeface="Arial"/>
                <a:cs typeface="Arial"/>
              </a:rPr>
              <a:t>6.2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b="1">
                <a:latin typeface="Arial"/>
                <a:cs typeface="Arial"/>
              </a:rPr>
              <a:t>Enhance infrastructure for economic growth</a:t>
            </a:r>
            <a:r>
              <a:rPr lang="en-US" sz="2400">
                <a:latin typeface="Arial"/>
                <a:cs typeface="Arial"/>
              </a:rPr>
              <a:t>: Improve competitiveness through infrastructure investments that includes collaboration with neighboring jurisdictions and exemplary peer agencies.</a:t>
            </a:r>
          </a:p>
          <a:p>
            <a:pPr marL="740410" indent="-283210" algn="l" rtl="0"/>
            <a:r>
              <a:rPr lang="en-US" sz="2400" b="1">
                <a:latin typeface="Arial"/>
                <a:cs typeface="Arial"/>
              </a:rPr>
              <a:t>6.5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b="1">
                <a:latin typeface="Arial"/>
                <a:cs typeface="Arial"/>
              </a:rPr>
              <a:t>Implement a funding stream for infrastructure:</a:t>
            </a:r>
            <a:r>
              <a:rPr lang="en-US" sz="2400">
                <a:latin typeface="Arial"/>
                <a:cs typeface="Arial"/>
              </a:rPr>
              <a:t> Establish reliable funding for continual improvements. </a:t>
            </a:r>
          </a:p>
          <a:p>
            <a:pPr marL="740410" indent="-283210" algn="l" rtl="0"/>
            <a:r>
              <a:rPr lang="en-US" sz="2400" b="1">
                <a:latin typeface="Arial"/>
                <a:cs typeface="Arial"/>
              </a:rPr>
              <a:t>6.6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b="1">
                <a:latin typeface="Arial"/>
                <a:cs typeface="Arial"/>
              </a:rPr>
              <a:t>Strategize for and monitor City Growth:</a:t>
            </a:r>
            <a:r>
              <a:rPr lang="en-US" sz="2400">
                <a:latin typeface="Arial"/>
                <a:cs typeface="Arial"/>
              </a:rPr>
              <a:t> Develop proactive responses to growth rather than reactive. </a:t>
            </a:r>
          </a:p>
          <a:p>
            <a:pPr marL="740410" indent="-283210" algn="l" rtl="0"/>
            <a:r>
              <a:rPr lang="en-US" sz="2400" b="1">
                <a:latin typeface="Arial"/>
                <a:cs typeface="Arial"/>
              </a:rPr>
              <a:t>6.7 Develop and Implement Comprehensive Road Planning and Maintenance Initiatives:</a:t>
            </a:r>
            <a:r>
              <a:rPr lang="en-US" sz="2400">
                <a:latin typeface="Arial"/>
                <a:cs typeface="Arial"/>
              </a:rPr>
              <a:t> Ensure safe and maintained roads for existing and new developing areas and main thoroughfares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C610187-E71D-EB52-CED1-18D8E931D67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CAD6-A1FC-834A-4B43-634E976D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7AE7E14-A34F-1EAF-AC75-F7E9E601BE55}"/>
              </a:ext>
            </a:extLst>
          </p:cNvPr>
          <p:cNvSpPr txBox="1"/>
          <p:nvPr/>
        </p:nvSpPr>
        <p:spPr>
          <a:xfrm>
            <a:off x="104228" y="154272"/>
            <a:ext cx="85882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DRAINAGE BACKLOG HISTORY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6F7D83-508B-75AC-7A0D-F0CB184CDFE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47B23-E232-2B81-3F08-73C0FC7A732D}"/>
              </a:ext>
            </a:extLst>
          </p:cNvPr>
          <p:cNvSpPr txBox="1"/>
          <p:nvPr/>
        </p:nvSpPr>
        <p:spPr>
          <a:xfrm>
            <a:off x="128194" y="591206"/>
            <a:ext cx="7826225" cy="2949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1996 Master Drainage Plan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t> – not implemented</a:t>
            </a:r>
            <a:r>
              <a:rPr lang="en-US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due to lack of funds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t>2007 18 projects identified – est. Costs: </a:t>
            </a:r>
            <a:r>
              <a:rPr lang="en-US" b="1">
                <a:solidFill>
                  <a:srgbClr val="000000"/>
                </a:solidFill>
                <a:latin typeface="Arial"/>
                <a:ea typeface="Arial"/>
                <a:cs typeface="Arial"/>
              </a:rPr>
              <a:t>$73 million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t> (2007 dollars)</a:t>
            </a:r>
            <a:endParaRPr lang="en-US" b="0" i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>
                <a:solidFill>
                  <a:srgbClr val="000000"/>
                </a:solidFill>
                <a:latin typeface="Arial"/>
                <a:ea typeface="Arial"/>
                <a:cs typeface="Arial"/>
              </a:rPr>
              <a:t>2010 Presentation included recommended rates, but no action taken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2017 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t>Presentation</a:t>
            </a:r>
            <a:r>
              <a:rPr lang="en-US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- </a:t>
            </a:r>
            <a:r>
              <a:rPr lang="en-US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10-year/$75 million</a:t>
            </a:r>
            <a:r>
              <a:rPr lang="en-US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 plan</a:t>
            </a: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t>2018 Drainage Fee Established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t> (rates 1/3 of recommended rates)</a:t>
            </a:r>
            <a:endParaRPr lang="en-US"/>
          </a:p>
          <a:p>
            <a:pPr marL="285750" lvl="0" indent="-285750" algn="l" rtl="0">
              <a:lnSpc>
                <a:spcPct val="150000"/>
              </a:lnSpc>
              <a:buFont typeface="Arial,Sans-Serif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2023 Drainage Improvement Plan presentation – 5-yr rolling plan</a:t>
            </a:r>
            <a: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AD10B-A83A-1166-D935-ECAB3DFA9EDF}"/>
              </a:ext>
            </a:extLst>
          </p:cNvPr>
          <p:cNvSpPr txBox="1"/>
          <p:nvPr/>
        </p:nvSpPr>
        <p:spPr>
          <a:xfrm>
            <a:off x="8311930" y="5447862"/>
            <a:ext cx="296041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Golf Course and Midkiff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E7997-41A7-296D-D510-C0132CB4DAB8}"/>
              </a:ext>
            </a:extLst>
          </p:cNvPr>
          <p:cNvSpPr txBox="1"/>
          <p:nvPr/>
        </p:nvSpPr>
        <p:spPr>
          <a:xfrm>
            <a:off x="109337" y="4019163"/>
            <a:ext cx="105259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accent1">
                    <a:lumMod val="76000"/>
                  </a:schemeClr>
                </a:solidFill>
              </a:rPr>
              <a:t>WADLEY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7B3A5-BA59-E61E-29DB-ACC6FC81C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849" y="3549122"/>
            <a:ext cx="5922024" cy="32003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B0714A-9408-69C6-08E2-93DD3B11C6D6}"/>
              </a:ext>
            </a:extLst>
          </p:cNvPr>
          <p:cNvCxnSpPr>
            <a:cxnSpLocks/>
          </p:cNvCxnSpPr>
          <p:nvPr/>
        </p:nvCxnSpPr>
        <p:spPr>
          <a:xfrm>
            <a:off x="938657" y="4384668"/>
            <a:ext cx="3214431" cy="425855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641B9A6-E934-50E3-BA57-1D2B43723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601" y="268215"/>
            <a:ext cx="3589207" cy="6314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DBDBFC-FC0C-32BA-F32B-644F9DD1FA3F}"/>
              </a:ext>
            </a:extLst>
          </p:cNvPr>
          <p:cNvSpPr txBox="1"/>
          <p:nvPr/>
        </p:nvSpPr>
        <p:spPr>
          <a:xfrm>
            <a:off x="9117723" y="6025931"/>
            <a:ext cx="16717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WADLEY AVE.</a:t>
            </a:r>
          </a:p>
        </p:txBody>
      </p:sp>
    </p:spTree>
    <p:extLst>
      <p:ext uri="{BB962C8B-B14F-4D97-AF65-F5344CB8AC3E}">
        <p14:creationId xmlns:p14="http://schemas.microsoft.com/office/powerpoint/2010/main" val="149091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CAD6-A1FC-834A-4B43-634E976D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7AE7E14-A34F-1EAF-AC75-F7E9E601BE55}"/>
              </a:ext>
            </a:extLst>
          </p:cNvPr>
          <p:cNvSpPr txBox="1"/>
          <p:nvPr/>
        </p:nvSpPr>
        <p:spPr>
          <a:xfrm>
            <a:off x="531410" y="154272"/>
            <a:ext cx="85882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DRAINAGE FEE ACCOMPLISHMENTS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6F7D83-508B-75AC-7A0D-F0CB184CDFE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</a:t>
            </a:fld>
            <a:endParaRPr lang="en-US" b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47B23-E232-2B81-3F08-73C0FC7A732D}"/>
              </a:ext>
            </a:extLst>
          </p:cNvPr>
          <p:cNvSpPr txBox="1"/>
          <p:nvPr/>
        </p:nvSpPr>
        <p:spPr>
          <a:xfrm>
            <a:off x="676032" y="588244"/>
            <a:ext cx="7764228" cy="11318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Total</a:t>
            </a: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Revenue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 collected </a:t>
            </a: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since 2018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 inception</a:t>
            </a: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   </a:t>
            </a:r>
            <a:endParaRPr lang="en-US" sz="2400">
              <a:solidFill>
                <a:srgbClr val="000000"/>
              </a:solidFill>
              <a:latin typeface="Century Gothic"/>
              <a:ea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  </a:t>
            </a:r>
            <a:r>
              <a:rPr lang="en-US" sz="2400" b="1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$17.3 Million </a:t>
            </a: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(approx. </a:t>
            </a:r>
            <a:r>
              <a:rPr lang="en-US" sz="2400" b="1" i="0">
                <a:solidFill>
                  <a:srgbClr val="000000"/>
                </a:solidFill>
                <a:latin typeface="Arial"/>
                <a:ea typeface="Arial"/>
                <a:cs typeface="Arial"/>
              </a:rPr>
              <a:t>$2 </a:t>
            </a: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</a:rPr>
              <a:t>Million 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</a:rPr>
              <a:t>annually)</a:t>
            </a:r>
            <a:endParaRPr lang="en-US" sz="2400" b="0" i="0">
              <a:solidFill>
                <a:srgbClr val="000000"/>
              </a:solidFill>
              <a:latin typeface="Century Gothic"/>
              <a:ea typeface="Arial"/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C439C0-342F-CD78-FD83-FD3A9B7DF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86681"/>
              </p:ext>
            </p:extLst>
          </p:nvPr>
        </p:nvGraphicFramePr>
        <p:xfrm>
          <a:off x="681500" y="1710762"/>
          <a:ext cx="4579779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9779">
                  <a:extLst>
                    <a:ext uri="{9D8B030D-6E8A-4147-A177-3AD203B41FA5}">
                      <a16:colId xmlns:a16="http://schemas.microsoft.com/office/drawing/2014/main" val="3719648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</a:rPr>
                        <a:t>Completed Project Locations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161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Midland Draw (Golf Course to Bus. 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71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Jal Draw Earthwork (Phase 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621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Storm Drain Replacement at various roads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41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Valley Gutters, Pumps, Culvert </a:t>
                      </a:r>
                      <a:r>
                        <a:rPr lang="en-US" err="1">
                          <a:latin typeface="Arial"/>
                        </a:rPr>
                        <a:t>Maint</a:t>
                      </a:r>
                      <a:r>
                        <a:rPr lang="en-US">
                          <a:latin typeface="Arial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17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Roadway Design (Wadley and Golf Course)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Acquisition of 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21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Wood Drive Improvements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597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Emergency Repair (Midkiff and Golf Course)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602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>
                          <a:latin typeface="Arial"/>
                        </a:rPr>
                        <a:t>Idlewilde</a:t>
                      </a:r>
                      <a:r>
                        <a:rPr lang="en-US">
                          <a:latin typeface="Arial"/>
                        </a:rPr>
                        <a:t> and </a:t>
                      </a:r>
                      <a:r>
                        <a:rPr lang="en-US" err="1">
                          <a:latin typeface="Arial"/>
                        </a:rPr>
                        <a:t>Wydewood</a:t>
                      </a:r>
                      <a:r>
                        <a:rPr lang="en-US">
                          <a:latin typeface="Arial"/>
                        </a:rPr>
                        <a:t> Basin 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3540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8401298-870A-C218-2997-D5B41CDA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687" y="2285132"/>
            <a:ext cx="6792381" cy="3115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655086-09EA-332D-D119-0D64F6A4F3EA}"/>
              </a:ext>
            </a:extLst>
          </p:cNvPr>
          <p:cNvSpPr txBox="1"/>
          <p:nvPr/>
        </p:nvSpPr>
        <p:spPr>
          <a:xfrm>
            <a:off x="6593770" y="5355777"/>
            <a:ext cx="45604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MOCKINGBIRD LANE – INSTALLED 1993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28D289-F0B5-E03C-A80E-9C25B04FDA27}"/>
              </a:ext>
            </a:extLst>
          </p:cNvPr>
          <p:cNvCxnSpPr>
            <a:cxnSpLocks/>
          </p:cNvCxnSpPr>
          <p:nvPr/>
        </p:nvCxnSpPr>
        <p:spPr>
          <a:xfrm flipH="1">
            <a:off x="8805906" y="1544488"/>
            <a:ext cx="2004114" cy="2665672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053D94-C245-A9EF-C942-E9A5ED56C9E2}"/>
              </a:ext>
            </a:extLst>
          </p:cNvPr>
          <p:cNvSpPr txBox="1"/>
          <p:nvPr/>
        </p:nvSpPr>
        <p:spPr>
          <a:xfrm>
            <a:off x="10067636" y="669637"/>
            <a:ext cx="20897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104963"/>
                </a:solidFill>
                <a:latin typeface="Century Gothic"/>
              </a:rPr>
              <a:t>CORRODED STORM DRAINPIPE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1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72E5-62DF-970D-8311-9542A257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1" y="31401"/>
            <a:ext cx="7695367" cy="138329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CONSEQUENCES OF NEGLECT</a:t>
            </a:r>
          </a:p>
        </p:txBody>
      </p:sp>
      <p:pic>
        <p:nvPicPr>
          <p:cNvPr id="6" name="Content Placeholder 5" descr="A close-up of a map&#10;&#10;Description automatically generated">
            <a:extLst>
              <a:ext uri="{FF2B5EF4-FFF2-40B4-BE49-F238E27FC236}">
                <a16:creationId xmlns:a16="http://schemas.microsoft.com/office/drawing/2014/main" id="{CB1BF124-D158-2FE7-43B8-0BB437BC2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87" y="25630"/>
            <a:ext cx="4901461" cy="68371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AC57D-5ECC-7CD7-8873-33F09A1A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dirty="0" smtClean="0">
                <a:latin typeface="Century Gothic"/>
                <a:ea typeface="Calibri"/>
                <a:cs typeface="Calibri"/>
              </a:rPr>
              <a:pPr/>
              <a:t>5</a:t>
            </a:fld>
            <a:endParaRPr lang="en-US">
              <a:latin typeface="Century Gothic"/>
              <a:ea typeface="Calibri"/>
              <a:cs typeface="Calibri"/>
            </a:endParaRPr>
          </a:p>
        </p:txBody>
      </p:sp>
      <p:pic>
        <p:nvPicPr>
          <p:cNvPr id="8" name="Picture 7" descr="A car in a hole&#10;&#10;Description automatically generated">
            <a:extLst>
              <a:ext uri="{FF2B5EF4-FFF2-40B4-BE49-F238E27FC236}">
                <a16:creationId xmlns:a16="http://schemas.microsoft.com/office/drawing/2014/main" id="{CAB7ED90-3F9C-D6C2-CDC7-FAE6843FD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2" y="1414691"/>
            <a:ext cx="6204956" cy="46537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CCD14B-88C2-0800-4F58-5C7D8753756E}"/>
              </a:ext>
            </a:extLst>
          </p:cNvPr>
          <p:cNvSpPr txBox="1"/>
          <p:nvPr/>
        </p:nvSpPr>
        <p:spPr>
          <a:xfrm>
            <a:off x="2410413" y="6065221"/>
            <a:ext cx="305455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/>
              <a:t>GARFIELD &amp; GOLF COURSE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7462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CAD6-A1FC-834A-4B43-634E976D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7AE7E14-A34F-1EAF-AC75-F7E9E601BE55}"/>
              </a:ext>
            </a:extLst>
          </p:cNvPr>
          <p:cNvSpPr txBox="1"/>
          <p:nvPr/>
        </p:nvSpPr>
        <p:spPr>
          <a:xfrm>
            <a:off x="533870" y="143236"/>
            <a:ext cx="864396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NEGLECTED DRAINAGE PROJECTS</a:t>
            </a:r>
            <a:endParaRPr lang="en-US" sz="40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6F7D83-508B-75AC-7A0D-F0CB184CDFE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AD10B-A83A-1166-D935-ECAB3DFA9EDF}"/>
              </a:ext>
            </a:extLst>
          </p:cNvPr>
          <p:cNvSpPr txBox="1"/>
          <p:nvPr/>
        </p:nvSpPr>
        <p:spPr>
          <a:xfrm>
            <a:off x="8311930" y="5447862"/>
            <a:ext cx="296041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Golf Course and Midkiff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B3A2E-8290-2092-0571-7AF82C49D202}"/>
              </a:ext>
            </a:extLst>
          </p:cNvPr>
          <p:cNvSpPr txBox="1"/>
          <p:nvPr/>
        </p:nvSpPr>
        <p:spPr>
          <a:xfrm>
            <a:off x="7980753" y="6062956"/>
            <a:ext cx="296041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Golf Course and Midkiff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00A2FE-F805-181F-8603-1DC096FF1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01340"/>
              </p:ext>
            </p:extLst>
          </p:nvPr>
        </p:nvGraphicFramePr>
        <p:xfrm>
          <a:off x="679981" y="784397"/>
          <a:ext cx="6034454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65494926"/>
                    </a:ext>
                  </a:extLst>
                </a:gridCol>
                <a:gridCol w="1970454">
                  <a:extLst>
                    <a:ext uri="{9D8B030D-6E8A-4147-A177-3AD203B41FA5}">
                      <a16:colId xmlns:a16="http://schemas.microsoft.com/office/drawing/2014/main" val="385774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</a:rPr>
                        <a:t>Project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</a:rPr>
                        <a:t>Estimated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024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Wadley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38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Golf Course Road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$8.7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40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Midkiff Road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$1.2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105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Jal Draw Expansion (Phase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282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Midland Draw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363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Ventura and Tumbleweed Park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$2.4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75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A Street (Harvard to Scharbauer)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$1.65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77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Neely and Humble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$1.8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506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Terrell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$2.25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948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B Street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$500 Thousand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056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Evening Star Crossing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930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Wadley/Avalon &amp; Thomason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$13.5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869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latin typeface="Arial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/>
                        </a:rPr>
                        <a:t>$60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888661"/>
                  </a:ext>
                </a:extLst>
              </a:tr>
            </a:tbl>
          </a:graphicData>
        </a:graphic>
      </p:graphicFrame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67E98040-01BE-DAD9-E5ED-695A5F512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37" r="11037"/>
          <a:stretch>
            <a:fillRect/>
          </a:stretch>
        </p:blipFill>
        <p:spPr>
          <a:xfrm>
            <a:off x="6804756" y="953333"/>
            <a:ext cx="4972808" cy="486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F10CF0-714B-90E3-CFDB-CC0A2375C3AE}"/>
              </a:ext>
            </a:extLst>
          </p:cNvPr>
          <p:cNvSpPr txBox="1"/>
          <p:nvPr/>
        </p:nvSpPr>
        <p:spPr>
          <a:xfrm>
            <a:off x="8240535" y="5447473"/>
            <a:ext cx="21015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MIDLAND DRAW</a:t>
            </a:r>
          </a:p>
        </p:txBody>
      </p:sp>
    </p:spTree>
    <p:extLst>
      <p:ext uri="{BB962C8B-B14F-4D97-AF65-F5344CB8AC3E}">
        <p14:creationId xmlns:p14="http://schemas.microsoft.com/office/powerpoint/2010/main" val="41497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CAD6-A1FC-834A-4B43-634E976D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7AE7E14-A34F-1EAF-AC75-F7E9E601BE55}"/>
              </a:ext>
            </a:extLst>
          </p:cNvPr>
          <p:cNvSpPr txBox="1"/>
          <p:nvPr/>
        </p:nvSpPr>
        <p:spPr>
          <a:xfrm>
            <a:off x="530575" y="173675"/>
            <a:ext cx="913648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FUTURE IMPROVEMENTS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6F7D83-508B-75AC-7A0D-F0CB184CDFE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B3A2E-8290-2092-0571-7AF82C49D202}"/>
              </a:ext>
            </a:extLst>
          </p:cNvPr>
          <p:cNvSpPr txBox="1"/>
          <p:nvPr/>
        </p:nvSpPr>
        <p:spPr>
          <a:xfrm>
            <a:off x="7530480" y="3800047"/>
            <a:ext cx="296041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Golf Course and Midkiff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AD10B-A83A-1166-D935-ECAB3DFA9EDF}"/>
              </a:ext>
            </a:extLst>
          </p:cNvPr>
          <p:cNvSpPr txBox="1"/>
          <p:nvPr/>
        </p:nvSpPr>
        <p:spPr>
          <a:xfrm>
            <a:off x="7272839" y="5609499"/>
            <a:ext cx="347995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entury Gothic"/>
                <a:cs typeface="Arial"/>
              </a:rPr>
              <a:t>Midland Draw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68D483-5BB8-494E-340A-2F59D1CAD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976547"/>
              </p:ext>
            </p:extLst>
          </p:nvPr>
        </p:nvGraphicFramePr>
        <p:xfrm>
          <a:off x="668493" y="1106894"/>
          <a:ext cx="5219678" cy="4416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839">
                  <a:extLst>
                    <a:ext uri="{9D8B030D-6E8A-4147-A177-3AD203B41FA5}">
                      <a16:colId xmlns:a16="http://schemas.microsoft.com/office/drawing/2014/main" val="1365494926"/>
                    </a:ext>
                  </a:extLst>
                </a:gridCol>
                <a:gridCol w="2609839">
                  <a:extLst>
                    <a:ext uri="{9D8B030D-6E8A-4147-A177-3AD203B41FA5}">
                      <a16:colId xmlns:a16="http://schemas.microsoft.com/office/drawing/2014/main" val="3857744868"/>
                    </a:ext>
                  </a:extLst>
                </a:gridCol>
              </a:tblGrid>
              <a:tr h="37767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</a:rPr>
                        <a:t>Project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</a:rPr>
                        <a:t>Estimated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024920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Jal Draw (Phase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40128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Scharbauer 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105328"/>
                  </a:ext>
                </a:extLst>
              </a:tr>
              <a:tr h="4300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Industrial Channel/Basin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282606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Mulberry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363485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Replace CMP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950280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Inverted Roadways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$22.5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96968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Airpark/Loop 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826246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IH-20 Retention Basins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744097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Annual O&amp;M – 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$10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842732"/>
                  </a:ext>
                </a:extLst>
              </a:tr>
              <a:tr h="37767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="1">
                          <a:latin typeface="Arial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/>
                        </a:rPr>
                        <a:t>$75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88866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0EA456F-270E-C657-7D06-2B920F09A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60" y="1323538"/>
            <a:ext cx="5422219" cy="42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3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CAD6-A1FC-834A-4B43-634E976D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7AE7E14-A34F-1EAF-AC75-F7E9E601BE55}"/>
              </a:ext>
            </a:extLst>
          </p:cNvPr>
          <p:cNvSpPr txBox="1"/>
          <p:nvPr/>
        </p:nvSpPr>
        <p:spPr>
          <a:xfrm>
            <a:off x="532093" y="206455"/>
            <a:ext cx="913648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FUNDING NEEDS FOR TEN YEARS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ea typeface="Roboto Slab"/>
              <a:cs typeface="BrowalliaUPC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6F7D83-508B-75AC-7A0D-F0CB184CDFE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AD10B-A83A-1166-D935-ECAB3DFA9EDF}"/>
              </a:ext>
            </a:extLst>
          </p:cNvPr>
          <p:cNvSpPr txBox="1"/>
          <p:nvPr/>
        </p:nvSpPr>
        <p:spPr>
          <a:xfrm>
            <a:off x="8311930" y="5447862"/>
            <a:ext cx="296041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Golf Course and Midkiff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05D33-A156-7D3A-C507-F96223FC069E}"/>
              </a:ext>
            </a:extLst>
          </p:cNvPr>
          <p:cNvSpPr txBox="1"/>
          <p:nvPr/>
        </p:nvSpPr>
        <p:spPr>
          <a:xfrm>
            <a:off x="8082235" y="5703299"/>
            <a:ext cx="25790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Scharbauer Draw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4825C-E5E8-4841-AD2A-8AA23B1D0D7B}"/>
              </a:ext>
            </a:extLst>
          </p:cNvPr>
          <p:cNvSpPr txBox="1"/>
          <p:nvPr/>
        </p:nvSpPr>
        <p:spPr>
          <a:xfrm>
            <a:off x="619575" y="1418757"/>
            <a:ext cx="11122152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600" b="1">
              <a:latin typeface="Arial"/>
              <a:cs typeface="Arial"/>
            </a:endParaRPr>
          </a:p>
          <a:p>
            <a:endParaRPr lang="en-US" sz="3600" b="1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>
              <a:latin typeface="Arial"/>
              <a:cs typeface="Arial"/>
            </a:endParaRPr>
          </a:p>
          <a:p>
            <a:endParaRPr lang="en-US" sz="3600" b="1">
              <a:latin typeface="Arial"/>
              <a:cs typeface="Arial"/>
            </a:endParaRPr>
          </a:p>
          <a:p>
            <a:endParaRPr lang="en-US" sz="3600" b="1">
              <a:latin typeface="Arial"/>
              <a:cs typeface="Arial"/>
            </a:endParaRPr>
          </a:p>
          <a:p>
            <a:pPr algn="ctr"/>
            <a:r>
              <a:rPr lang="en-US" sz="2000">
                <a:latin typeface="Arial"/>
                <a:cs typeface="Arial"/>
              </a:rPr>
              <a:t>Due to rapid growth, and to avoid more backlogged work, needs are </a:t>
            </a:r>
            <a:r>
              <a:rPr lang="en-US" sz="2000" b="1">
                <a:latin typeface="Arial"/>
                <a:cs typeface="Arial"/>
              </a:rPr>
              <a:t>$200M </a:t>
            </a:r>
            <a:r>
              <a:rPr lang="en-US" sz="2000">
                <a:latin typeface="Arial"/>
                <a:cs typeface="Arial"/>
              </a:rPr>
              <a:t>over </a:t>
            </a:r>
            <a:r>
              <a:rPr lang="en-US" sz="2000" b="1">
                <a:latin typeface="Arial"/>
                <a:cs typeface="Arial"/>
              </a:rPr>
              <a:t>20 years</a:t>
            </a:r>
            <a:endParaRPr lang="en-US" sz="20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68B52C-087B-FB8B-989A-F47591331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208" y="1418765"/>
            <a:ext cx="7224872" cy="44047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219D8D-ADD5-298C-B53A-34BACB34EAF1}"/>
              </a:ext>
            </a:extLst>
          </p:cNvPr>
          <p:cNvSpPr txBox="1"/>
          <p:nvPr/>
        </p:nvSpPr>
        <p:spPr>
          <a:xfrm>
            <a:off x="614218" y="843633"/>
            <a:ext cx="725213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i="1"/>
              <a:t>$135 MILLION</a:t>
            </a:r>
          </a:p>
        </p:txBody>
      </p:sp>
    </p:spTree>
    <p:extLst>
      <p:ext uri="{BB962C8B-B14F-4D97-AF65-F5344CB8AC3E}">
        <p14:creationId xmlns:p14="http://schemas.microsoft.com/office/powerpoint/2010/main" val="2891670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CAD6-A1FC-834A-4B43-634E976D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7AE7E14-A34F-1EAF-AC75-F7E9E601BE55}"/>
              </a:ext>
            </a:extLst>
          </p:cNvPr>
          <p:cNvSpPr txBox="1"/>
          <p:nvPr/>
        </p:nvSpPr>
        <p:spPr>
          <a:xfrm>
            <a:off x="532093" y="252637"/>
            <a:ext cx="913648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PROPOSED DRAINAGE FEE CHANGES</a:t>
            </a:r>
            <a:endParaRPr lang="en-US" sz="40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6F7D83-508B-75AC-7A0D-F0CB184CDFE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AD10B-A83A-1166-D935-ECAB3DFA9EDF}"/>
              </a:ext>
            </a:extLst>
          </p:cNvPr>
          <p:cNvSpPr txBox="1"/>
          <p:nvPr/>
        </p:nvSpPr>
        <p:spPr>
          <a:xfrm>
            <a:off x="8311930" y="5447862"/>
            <a:ext cx="296041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Golf Course and Midkiff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B3A2E-8290-2092-0571-7AF82C49D202}"/>
              </a:ext>
            </a:extLst>
          </p:cNvPr>
          <p:cNvSpPr txBox="1"/>
          <p:nvPr/>
        </p:nvSpPr>
        <p:spPr>
          <a:xfrm>
            <a:off x="7980753" y="6062956"/>
            <a:ext cx="296041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Golf Course and Midkiff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05D33-A156-7D3A-C507-F96223FC069E}"/>
              </a:ext>
            </a:extLst>
          </p:cNvPr>
          <p:cNvSpPr txBox="1"/>
          <p:nvPr/>
        </p:nvSpPr>
        <p:spPr>
          <a:xfrm>
            <a:off x="8082235" y="5703299"/>
            <a:ext cx="25790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Scharbauer Draw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0C0EE39-14EA-8A92-325A-A9E80897E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299435"/>
              </p:ext>
            </p:extLst>
          </p:nvPr>
        </p:nvGraphicFramePr>
        <p:xfrm>
          <a:off x="2515527" y="933369"/>
          <a:ext cx="7170920" cy="5495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197">
                  <a:extLst>
                    <a:ext uri="{9D8B030D-6E8A-4147-A177-3AD203B41FA5}">
                      <a16:colId xmlns:a16="http://schemas.microsoft.com/office/drawing/2014/main" val="1413929315"/>
                    </a:ext>
                  </a:extLst>
                </a:gridCol>
                <a:gridCol w="1644162">
                  <a:extLst>
                    <a:ext uri="{9D8B030D-6E8A-4147-A177-3AD203B41FA5}">
                      <a16:colId xmlns:a16="http://schemas.microsoft.com/office/drawing/2014/main" val="289139852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906905135"/>
                    </a:ext>
                  </a:extLst>
                </a:gridCol>
                <a:gridCol w="1331761">
                  <a:extLst>
                    <a:ext uri="{9D8B030D-6E8A-4147-A177-3AD203B41FA5}">
                      <a16:colId xmlns:a16="http://schemas.microsoft.com/office/drawing/2014/main" val="1165860022"/>
                    </a:ext>
                  </a:extLst>
                </a:gridCol>
                <a:gridCol w="1341100">
                  <a:extLst>
                    <a:ext uri="{9D8B030D-6E8A-4147-A177-3AD203B41FA5}">
                      <a16:colId xmlns:a16="http://schemas.microsoft.com/office/drawing/2014/main" val="4292897940"/>
                    </a:ext>
                  </a:extLst>
                </a:gridCol>
              </a:tblGrid>
              <a:tr h="7417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</a:rPr>
                        <a:t>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</a:rPr>
                        <a:t>Impervious Area (Sq. Feet)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>
                          <a:latin typeface="Arial"/>
                        </a:rPr>
                        <a:t>Current </a:t>
                      </a:r>
                      <a:r>
                        <a:rPr lang="en-US" sz="1600" i="0">
                          <a:latin typeface="Arial"/>
                        </a:rPr>
                        <a:t>Monthly Rate</a:t>
                      </a:r>
                      <a:endParaRPr lang="en-US" sz="1600" i="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>
                          <a:latin typeface="Arial"/>
                        </a:rPr>
                        <a:t>Proposed</a:t>
                      </a:r>
                      <a:r>
                        <a:rPr lang="en-US" sz="1600" i="0">
                          <a:latin typeface="Arial"/>
                        </a:rPr>
                        <a:t> Monthly Rate</a:t>
                      </a:r>
                      <a:endParaRPr lang="en-US" sz="1600" i="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</a:rPr>
                        <a:t>Monthly 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845143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Residential Tier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0-1,399 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$1.74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111088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Residential Tier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1,400-2,424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$4.90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$2.90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511590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Residential Tier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2,425+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$3.40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$8.33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$4.93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260952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Commercial Tier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0-8,339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$5.80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$14.21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$8.41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218620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Commercial Tier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8,340-18,702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$13.00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$31.85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$18.85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157374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Commercial Tier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18,703-47,853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$30.00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$73.50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$43.50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73125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Commercial Tier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47,854-92,740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$68.40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$167.58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$99.18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23922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Commercial Tier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92,741-261,475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$154.00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$377.30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$223.30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449373"/>
                  </a:ext>
                </a:extLst>
              </a:tr>
              <a:tr h="51921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Commercial Tier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261,476+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$220.00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$539.00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$319.00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06274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A15D30F-A6D3-B88A-E81F-E1C2FCD2B26F}"/>
              </a:ext>
            </a:extLst>
          </p:cNvPr>
          <p:cNvSpPr txBox="1"/>
          <p:nvPr/>
        </p:nvSpPr>
        <p:spPr>
          <a:xfrm>
            <a:off x="9661680" y="4181261"/>
            <a:ext cx="2283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*Drainage fees at current and proposed levels is not sufficient to cover all needs. A blended funding source with drainage fees is required to accomplish long-term goals and needs.</a:t>
            </a:r>
          </a:p>
          <a:p>
            <a:r>
              <a:rPr lang="en-US" sz="1400">
                <a:latin typeface="Arial"/>
                <a:cs typeface="Arial"/>
              </a:rPr>
              <a:t>*Proposed effective Feb. 1, 2026</a:t>
            </a:r>
          </a:p>
        </p:txBody>
      </p:sp>
    </p:spTree>
    <p:extLst>
      <p:ext uri="{BB962C8B-B14F-4D97-AF65-F5344CB8AC3E}">
        <p14:creationId xmlns:p14="http://schemas.microsoft.com/office/powerpoint/2010/main" val="784777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2c66da6a42fe77341ddaa02569285563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06971e75b6b45b9af4d8f21c89897c00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36C37F-4FEE-46BD-9EE9-2B4D8985A35B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71268B3-2D03-43F5-A342-8DDBC13354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261F53-7F6C-4A9B-9982-360892D8C932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11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CONSEQUENCES OF NEGLECT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Jaycee Shepherd</dc:creator>
  <cp:revision>28</cp:revision>
  <dcterms:created xsi:type="dcterms:W3CDTF">2024-07-01T17:26:48Z</dcterms:created>
  <dcterms:modified xsi:type="dcterms:W3CDTF">2026-01-27T15:36:49Z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